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73" r:id="rId3"/>
    <p:sldId id="274" r:id="rId4"/>
    <p:sldId id="275" r:id="rId5"/>
    <p:sldId id="276" r:id="rId6"/>
    <p:sldId id="277" r:id="rId7"/>
    <p:sldId id="278" r:id="rId8"/>
    <p:sldId id="279" r:id="rId9"/>
    <p:sldId id="280"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anose="020B0604020202020204" charset="0"/>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285"/>
    <a:srgbClr val="6CBA86"/>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5" autoAdjust="0"/>
    <p:restoredTop sz="94660"/>
  </p:normalViewPr>
  <p:slideViewPr>
    <p:cSldViewPr snapToGrid="0" showGuides="1">
      <p:cViewPr varScale="1">
        <p:scale>
          <a:sx n="66" d="100"/>
          <a:sy n="66" d="100"/>
        </p:scale>
        <p:origin x="84" y="3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21/06/2021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21/06/2021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twinkl-partnerships/numicon-partnerships" TargetMode="External"/><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www.oxfordprimary.co.uk/numicon-apparatus"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esources/twinkl-partnerships/numicon-partnerships" TargetMode="External"/><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hyperlink" Target="http://www.oxfordprimary.co.uk/numicon-apparatu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FFE20BCA-C858-4B43-B083-0E671183FEF8}"/>
              </a:ext>
            </a:extLst>
          </p:cNvPr>
          <p:cNvSpPr/>
          <p:nvPr userDrawn="1"/>
        </p:nvSpPr>
        <p:spPr>
          <a:xfrm>
            <a:off x="0" y="5671038"/>
            <a:ext cx="1327638" cy="888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3"/>
            <a:extLst>
              <a:ext uri="{FF2B5EF4-FFF2-40B4-BE49-F238E27FC236}">
                <a16:creationId xmlns:a16="http://schemas.microsoft.com/office/drawing/2014/main" id="{20618D4A-FF7E-49F1-AEB5-475083FA85B5}"/>
              </a:ext>
            </a:extLst>
          </p:cNvPr>
          <p:cNvSpPr/>
          <p:nvPr userDrawn="1"/>
        </p:nvSpPr>
        <p:spPr>
          <a:xfrm>
            <a:off x="8352691" y="5671038"/>
            <a:ext cx="782515" cy="1072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4"/>
            <a:extLst>
              <a:ext uri="{FF2B5EF4-FFF2-40B4-BE49-F238E27FC236}">
                <a16:creationId xmlns:a16="http://schemas.microsoft.com/office/drawing/2014/main" id="{B7B10BD1-C8D7-48D5-BCCF-6B45F9C32847}"/>
              </a:ext>
            </a:extLst>
          </p:cNvPr>
          <p:cNvSpPr/>
          <p:nvPr userDrawn="1"/>
        </p:nvSpPr>
        <p:spPr>
          <a:xfrm>
            <a:off x="1397976" y="5671038"/>
            <a:ext cx="3771901" cy="1072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57168BAD-CC1F-4C89-9B8F-4CB13DAE547C}"/>
              </a:ext>
            </a:extLst>
          </p:cNvPr>
          <p:cNvSpPr/>
          <p:nvPr userDrawn="1"/>
        </p:nvSpPr>
        <p:spPr>
          <a:xfrm>
            <a:off x="0" y="5671038"/>
            <a:ext cx="1327638" cy="888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3"/>
            <a:extLst>
              <a:ext uri="{FF2B5EF4-FFF2-40B4-BE49-F238E27FC236}">
                <a16:creationId xmlns:a16="http://schemas.microsoft.com/office/drawing/2014/main" id="{9F3B0329-9BE5-4236-99CA-2734C377E2B2}"/>
              </a:ext>
            </a:extLst>
          </p:cNvPr>
          <p:cNvSpPr/>
          <p:nvPr userDrawn="1"/>
        </p:nvSpPr>
        <p:spPr>
          <a:xfrm>
            <a:off x="8352691" y="5671038"/>
            <a:ext cx="782515" cy="1072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4"/>
            <a:extLst>
              <a:ext uri="{FF2B5EF4-FFF2-40B4-BE49-F238E27FC236}">
                <a16:creationId xmlns:a16="http://schemas.microsoft.com/office/drawing/2014/main" id="{E0ECB999-9A51-415F-A648-EF8484F5F476}"/>
              </a:ext>
            </a:extLst>
          </p:cNvPr>
          <p:cNvSpPr/>
          <p:nvPr userDrawn="1"/>
        </p:nvSpPr>
        <p:spPr>
          <a:xfrm>
            <a:off x="1397976" y="5671038"/>
            <a:ext cx="3771901" cy="1072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image" Target="../media/image17.png"/><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1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675439" y="1553081"/>
            <a:ext cx="7917752" cy="1390415"/>
          </a:xfrm>
        </p:spPr>
        <p:txBody>
          <a:bodyPr/>
          <a:lstStyle/>
          <a:p>
            <a:r>
              <a:rPr lang="en-GB" altLang="en-US" sz="2000" b="0" dirty="0">
                <a:latin typeface="Twinkl" pitchFamily="2" charset="77"/>
              </a:rPr>
              <a:t>Every time the zookeeper arrives at an animal enclosure and counts the animals, the ‘less than’ monkey removes one.</a:t>
            </a:r>
            <a:br>
              <a:rPr lang="en-GB" altLang="en-US" sz="2000" b="0" dirty="0">
                <a:latin typeface="Twinkl" pitchFamily="2" charset="77"/>
              </a:rPr>
            </a:br>
            <a:r>
              <a:rPr lang="en-GB" altLang="en-US" sz="2000" b="0" dirty="0">
                <a:latin typeface="Twinkl" pitchFamily="2" charset="77"/>
              </a:rPr>
              <a:t/>
            </a:r>
            <a:br>
              <a:rPr lang="en-GB" altLang="en-US" sz="2000" b="0" dirty="0">
                <a:latin typeface="Twinkl" pitchFamily="2" charset="77"/>
              </a:rPr>
            </a:br>
            <a:r>
              <a:rPr lang="en-GB" altLang="en-US" sz="2000" b="0" dirty="0">
                <a:latin typeface="Twinkl" pitchFamily="2" charset="77"/>
              </a:rPr>
              <a:t>Can you help the zookeeper work out what one less will be?</a:t>
            </a:r>
            <a:endParaRPr lang="en-GB" sz="2000" dirty="0">
              <a:latin typeface="+mn-lt"/>
            </a:endParaRPr>
          </a:p>
        </p:txBody>
      </p:sp>
      <p:sp>
        <p:nvSpPr>
          <p:cNvPr id="37" name="OH No! Text"/>
          <p:cNvSpPr/>
          <p:nvPr/>
        </p:nvSpPr>
        <p:spPr>
          <a:xfrm>
            <a:off x="675439" y="637173"/>
            <a:ext cx="7917752" cy="854246"/>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latin typeface="Twinkl" pitchFamily="2" charset="77"/>
              </a:rPr>
              <a:t>Today, the zookeeper is trying to count the animals in each enclosure but the cheeky ‘less than’ monkey is there.</a:t>
            </a:r>
            <a:endParaRPr lang="en-GB" dirty="0">
              <a:solidFill>
                <a:schemeClr val="bg2"/>
              </a:solidFill>
            </a:endParaRPr>
          </a:p>
        </p:txBody>
      </p:sp>
      <p:pic>
        <p:nvPicPr>
          <p:cNvPr id="4" name="Picture 3">
            <a:extLst>
              <a:ext uri="{FF2B5EF4-FFF2-40B4-BE49-F238E27FC236}">
                <a16:creationId xmlns:a16="http://schemas.microsoft.com/office/drawing/2014/main" id="{85D6840A-C7F6-480B-936C-7664750BE9A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32728" y="3103685"/>
            <a:ext cx="2695073" cy="3200400"/>
          </a:xfrm>
          <a:prstGeom prst="rect">
            <a:avLst/>
          </a:prstGeom>
        </p:spPr>
      </p:pic>
      <p:pic>
        <p:nvPicPr>
          <p:cNvPr id="12" name="Picture 11">
            <a:extLst>
              <a:ext uri="{FF2B5EF4-FFF2-40B4-BE49-F238E27FC236}">
                <a16:creationId xmlns:a16="http://schemas.microsoft.com/office/drawing/2014/main" id="{7256CC2D-7B5F-4725-BC93-EED2E49A3E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1430" y="4051295"/>
            <a:ext cx="531455" cy="531455"/>
          </a:xfrm>
          <a:prstGeom prst="rect">
            <a:avLst/>
          </a:prstGeom>
        </p:spPr>
      </p:pic>
    </p:spTree>
    <p:extLst>
      <p:ext uri="{BB962C8B-B14F-4D97-AF65-F5344CB8AC3E}">
        <p14:creationId xmlns:p14="http://schemas.microsoft.com/office/powerpoint/2010/main" val="285757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Small Number Shape 1">
            <a:extLst>
              <a:ext uri="{FF2B5EF4-FFF2-40B4-BE49-F238E27FC236}">
                <a16:creationId xmlns:a16="http://schemas.microsoft.com/office/drawing/2014/main" id="{51C68ED3-20C7-4852-A09B-5D162E94A55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24678" y="3138722"/>
            <a:ext cx="528446" cy="528446"/>
          </a:xfrm>
          <a:prstGeom prst="rect">
            <a:avLst/>
          </a:prstGeom>
        </p:spPr>
      </p:pic>
      <p:pic>
        <p:nvPicPr>
          <p:cNvPr id="4" name="Picture 3">
            <a:extLst>
              <a:ext uri="{FF2B5EF4-FFF2-40B4-BE49-F238E27FC236}">
                <a16:creationId xmlns:a16="http://schemas.microsoft.com/office/drawing/2014/main" id="{631E44A1-C487-4C77-A940-CF4D627DE2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7260" y="3715710"/>
            <a:ext cx="1054836" cy="528446"/>
          </a:xfrm>
          <a:prstGeom prst="rect">
            <a:avLst/>
          </a:prstGeom>
        </p:spPr>
      </p:pic>
      <p:sp>
        <p:nvSpPr>
          <p:cNvPr id="21" name="Title"/>
          <p:cNvSpPr>
            <a:spLocks noGrp="1"/>
          </p:cNvSpPr>
          <p:nvPr>
            <p:ph type="title"/>
          </p:nvPr>
        </p:nvSpPr>
        <p:spPr/>
        <p:txBody>
          <a:bodyPr/>
          <a:lstStyle/>
          <a:p>
            <a:r>
              <a:rPr lang="en-GB" altLang="en-US" sz="3600" dirty="0"/>
              <a:t>How many lions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3?</a:t>
            </a:r>
            <a:endParaRPr lang="en-GB" sz="1600" dirty="0">
              <a:solidFill>
                <a:schemeClr val="bg2"/>
              </a:solidFill>
            </a:endParaRPr>
          </a:p>
        </p:txBody>
      </p:sp>
      <p:pic>
        <p:nvPicPr>
          <p:cNvPr id="7" name="Small Number Shap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71299" y="1473201"/>
            <a:ext cx="528446" cy="528446"/>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b="1" dirty="0">
                  <a:solidFill>
                    <a:srgbClr val="009285"/>
                  </a:solidFill>
                </a:rPr>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b="1" dirty="0">
                  <a:solidFill>
                    <a:srgbClr val="009285"/>
                  </a:solidFill>
                </a:rPr>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2193878"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Lio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22837" y="3886501"/>
            <a:ext cx="926013" cy="1068266"/>
          </a:xfrm>
          <a:prstGeom prst="rect">
            <a:avLst/>
          </a:prstGeom>
        </p:spPr>
      </p:pic>
      <p:pic>
        <p:nvPicPr>
          <p:cNvPr id="24" name="Lion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47257" y="3892714"/>
            <a:ext cx="926013" cy="1068266"/>
          </a:xfrm>
          <a:prstGeom prst="rect">
            <a:avLst/>
          </a:prstGeom>
        </p:spPr>
      </p:pic>
      <p:pic>
        <p:nvPicPr>
          <p:cNvPr id="27" name="Lion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20209" y="2604506"/>
            <a:ext cx="926013" cy="1068266"/>
          </a:xfrm>
          <a:prstGeom prst="rect">
            <a:avLst/>
          </a:prstGeom>
        </p:spPr>
      </p:pic>
      <p:sp>
        <p:nvSpPr>
          <p:cNvPr id="33" name="Answer Text"/>
          <p:cNvSpPr/>
          <p:nvPr/>
        </p:nvSpPr>
        <p:spPr>
          <a:xfrm>
            <a:off x="790542" y="6178323"/>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3 is 2.</a:t>
            </a:r>
          </a:p>
        </p:txBody>
      </p:sp>
      <p:grpSp>
        <p:nvGrpSpPr>
          <p:cNvPr id="40" name="Group 39"/>
          <p:cNvGrpSpPr/>
          <p:nvPr/>
        </p:nvGrpSpPr>
        <p:grpSpPr>
          <a:xfrm flipH="1">
            <a:off x="2342089" y="5208309"/>
            <a:ext cx="940329" cy="903813"/>
            <a:chOff x="2992853" y="5208309"/>
            <a:chExt cx="931698" cy="903813"/>
          </a:xfrm>
        </p:grpSpPr>
        <p:sp>
          <p:nvSpPr>
            <p:cNvPr id="4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2" name="Isosceles Triangle 4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2" name="Picture 31">
            <a:extLst>
              <a:ext uri="{FF2B5EF4-FFF2-40B4-BE49-F238E27FC236}">
                <a16:creationId xmlns:a16="http://schemas.microsoft.com/office/drawing/2014/main" id="{1A7236D3-1684-42A1-A847-23ECCAFEC3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86756" y="3151455"/>
            <a:ext cx="1074072" cy="1074072"/>
          </a:xfrm>
          <a:prstGeom prst="rect">
            <a:avLst/>
          </a:prstGeom>
        </p:spPr>
      </p:pic>
      <p:pic>
        <p:nvPicPr>
          <p:cNvPr id="45" name="Picture 44">
            <a:extLst>
              <a:ext uri="{FF2B5EF4-FFF2-40B4-BE49-F238E27FC236}">
                <a16:creationId xmlns:a16="http://schemas.microsoft.com/office/drawing/2014/main" id="{857A0703-1D4A-48A3-A6DD-153FE27B2B4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2901" y="1528198"/>
            <a:ext cx="955982" cy="1135229"/>
          </a:xfrm>
          <a:prstGeom prst="rect">
            <a:avLst/>
          </a:prstGeom>
        </p:spPr>
      </p:pic>
    </p:spTree>
    <p:extLst>
      <p:ext uri="{BB962C8B-B14F-4D97-AF65-F5344CB8AC3E}">
        <p14:creationId xmlns:p14="http://schemas.microsoft.com/office/powerpoint/2010/main" val="207601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1000"/>
                                        <p:tgtEl>
                                          <p:spTgt spid="32"/>
                                        </p:tgtEl>
                                      </p:cBhvr>
                                    </p:animEffect>
                                    <p:set>
                                      <p:cBhvr>
                                        <p:cTn id="7" dur="1" fill="hold">
                                          <p:stCondLst>
                                            <p:cond delay="999"/>
                                          </p:stCondLst>
                                        </p:cTn>
                                        <p:tgtEl>
                                          <p:spTgt spid="32"/>
                                        </p:tgtEl>
                                        <p:attrNameLst>
                                          <p:attrName>style.visibility</p:attrName>
                                        </p:attrNameLst>
                                      </p:cBhvr>
                                      <p:to>
                                        <p:strVal val="hidden"/>
                                      </p:to>
                                    </p:se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fade">
                                      <p:cBhvr>
                                        <p:cTn id="11" dur="1000"/>
                                        <p:tgtEl>
                                          <p:spTgt spid="44"/>
                                        </p:tgtEl>
                                      </p:cBhvr>
                                    </p:animEffect>
                                  </p:childTnLst>
                                </p:cTn>
                              </p:par>
                              <p:par>
                                <p:cTn id="12" presetID="1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childTnLst>
                                </p:cTn>
                              </p:par>
                            </p:childTnLst>
                          </p:cTn>
                        </p:par>
                        <p:par>
                          <p:cTn id="15" fill="hold">
                            <p:stCondLst>
                              <p:cond delay="2000"/>
                            </p:stCondLst>
                            <p:childTnLst>
                              <p:par>
                                <p:cTn id="16" presetID="10" presetClass="exit" presetSubtype="0" fill="hold" nodeType="afterEffect">
                                  <p:stCondLst>
                                    <p:cond delay="0"/>
                                  </p:stCondLst>
                                  <p:childTnLst>
                                    <p:animEffect transition="out" filter="fade">
                                      <p:cBhvr>
                                        <p:cTn id="17" dur="1000"/>
                                        <p:tgtEl>
                                          <p:spTgt spid="44"/>
                                        </p:tgtEl>
                                      </p:cBhvr>
                                    </p:animEffect>
                                    <p:set>
                                      <p:cBhvr>
                                        <p:cTn id="18" dur="1" fill="hold">
                                          <p:stCondLst>
                                            <p:cond delay="999"/>
                                          </p:stCondLst>
                                        </p:cTn>
                                        <p:tgtEl>
                                          <p:spTgt spid="44"/>
                                        </p:tgtEl>
                                        <p:attrNameLst>
                                          <p:attrName>style.visibility</p:attrName>
                                        </p:attrNameLst>
                                      </p:cBhvr>
                                      <p:to>
                                        <p:strVal val="hidden"/>
                                      </p:to>
                                    </p:set>
                                  </p:childTnLst>
                                </p:cTn>
                              </p:par>
                              <p:par>
                                <p:cTn id="19" presetID="10" presetClass="exit" presetSubtype="0" fill="hold" nodeType="withEffect">
                                  <p:stCondLst>
                                    <p:cond delay="0"/>
                                  </p:stCondLst>
                                  <p:childTnLst>
                                    <p:animEffect transition="out" filter="fade">
                                      <p:cBhvr>
                                        <p:cTn id="20" dur="1000"/>
                                        <p:tgtEl>
                                          <p:spTgt spid="27"/>
                                        </p:tgtEl>
                                      </p:cBhvr>
                                    </p:animEffect>
                                    <p:set>
                                      <p:cBhvr>
                                        <p:cTn id="21" dur="1" fill="hold">
                                          <p:stCondLst>
                                            <p:cond delay="999"/>
                                          </p:stCondLst>
                                        </p:cTn>
                                        <p:tgtEl>
                                          <p:spTgt spid="27"/>
                                        </p:tgtEl>
                                        <p:attrNameLst>
                                          <p:attrName>style.visibility</p:attrName>
                                        </p:attrNameLst>
                                      </p:cBhvr>
                                      <p:to>
                                        <p:strVal val="hidden"/>
                                      </p:to>
                                    </p:set>
                                  </p:childTnLst>
                                </p:cTn>
                              </p:par>
                            </p:childTnLst>
                          </p:cTn>
                        </p:par>
                        <p:par>
                          <p:cTn id="22" fill="hold">
                            <p:stCondLst>
                              <p:cond delay="3000"/>
                            </p:stCondLst>
                            <p:childTnLst>
                              <p:par>
                                <p:cTn id="23" presetID="10"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par>
                          <p:cTn id="33" fill="hold">
                            <p:stCondLst>
                              <p:cond delay="4000"/>
                            </p:stCondLst>
                            <p:childTnLst>
                              <p:par>
                                <p:cTn id="34" presetID="10" presetClass="entr" presetSubtype="0" fill="hold" nodeType="afterEffect">
                                  <p:stCondLst>
                                    <p:cond delay="250"/>
                                  </p:stCondLst>
                                  <p:childTnLst>
                                    <p:set>
                                      <p:cBhvr>
                                        <p:cTn id="35" dur="1" fill="hold">
                                          <p:stCondLst>
                                            <p:cond delay="0"/>
                                          </p:stCondLst>
                                        </p:cTn>
                                        <p:tgtEl>
                                          <p:spTgt spid="40"/>
                                        </p:tgtEl>
                                        <p:attrNameLst>
                                          <p:attrName>style.visibility</p:attrName>
                                        </p:attrNameLst>
                                      </p:cBhvr>
                                      <p:to>
                                        <p:strVal val="visible"/>
                                      </p:to>
                                    </p:set>
                                    <p:animEffect transition="in" filter="fade">
                                      <p:cBhvr>
                                        <p:cTn id="36" dur="500"/>
                                        <p:tgtEl>
                                          <p:spTgt spid="40"/>
                                        </p:tgtEl>
                                      </p:cBhvr>
                                    </p:animEffect>
                                  </p:childTnLst>
                                </p:cTn>
                              </p:par>
                            </p:childTnLst>
                          </p:cTn>
                        </p:par>
                        <p:par>
                          <p:cTn id="37" fill="hold">
                            <p:stCondLst>
                              <p:cond delay="4750"/>
                            </p:stCondLst>
                            <p:childTnLst>
                              <p:par>
                                <p:cTn id="38" presetID="10" presetClass="entr" presetSubtype="0"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a:extLst>
              <a:ext uri="{FF2B5EF4-FFF2-40B4-BE49-F238E27FC236}">
                <a16:creationId xmlns:a16="http://schemas.microsoft.com/office/drawing/2014/main" id="{FFBDAE8F-4F17-44DF-9E55-CF0F8A4B411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63386" y="3110380"/>
            <a:ext cx="531455" cy="531455"/>
          </a:xfrm>
          <a:prstGeom prst="rect">
            <a:avLst/>
          </a:prstGeom>
        </p:spPr>
      </p:pic>
      <p:pic>
        <p:nvPicPr>
          <p:cNvPr id="44" name="Picture 43">
            <a:extLst>
              <a:ext uri="{FF2B5EF4-FFF2-40B4-BE49-F238E27FC236}">
                <a16:creationId xmlns:a16="http://schemas.microsoft.com/office/drawing/2014/main" id="{57CFE2A7-C18E-4439-BD04-6172AE6546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25539" y="3712450"/>
            <a:ext cx="1069302" cy="1069302"/>
          </a:xfrm>
          <a:prstGeom prst="rect">
            <a:avLst/>
          </a:prstGeom>
        </p:spPr>
      </p:pic>
      <p:sp>
        <p:nvSpPr>
          <p:cNvPr id="21" name="Title"/>
          <p:cNvSpPr>
            <a:spLocks noGrp="1"/>
          </p:cNvSpPr>
          <p:nvPr>
            <p:ph type="title"/>
          </p:nvPr>
        </p:nvSpPr>
        <p:spPr/>
        <p:txBody>
          <a:bodyPr/>
          <a:lstStyle/>
          <a:p>
            <a:r>
              <a:rPr lang="en-GB" altLang="en-US" sz="3600" dirty="0"/>
              <a:t>How many elephants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5?</a:t>
            </a:r>
            <a:endParaRPr lang="en-GB" sz="1600" dirty="0">
              <a:solidFill>
                <a:schemeClr val="bg2"/>
              </a:solidFill>
            </a:endParaRPr>
          </a:p>
        </p:txBody>
      </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b="1" dirty="0">
                  <a:solidFill>
                    <a:srgbClr val="009285"/>
                  </a:solidFill>
                </a:rPr>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b="1" dirty="0">
                  <a:solidFill>
                    <a:srgbClr val="009285"/>
                  </a:solidFill>
                </a:rPr>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3682311"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178325"/>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5 is 4.</a:t>
            </a:r>
          </a:p>
        </p:txBody>
      </p:sp>
      <p:grpSp>
        <p:nvGrpSpPr>
          <p:cNvPr id="6" name="Group 5"/>
          <p:cNvGrpSpPr/>
          <p:nvPr/>
        </p:nvGrpSpPr>
        <p:grpSpPr>
          <a:xfrm flipH="1">
            <a:off x="3825489"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0" name="Picture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03960" y="4292960"/>
            <a:ext cx="871316" cy="700927"/>
          </a:xfrm>
          <a:prstGeom prst="rect">
            <a:avLst/>
          </a:prstGeom>
        </p:spPr>
      </p:pic>
      <p:pic>
        <p:nvPicPr>
          <p:cNvPr id="32" name="Picture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8552" y="4292960"/>
            <a:ext cx="871316" cy="700927"/>
          </a:xfrm>
          <a:prstGeom prst="rect">
            <a:avLst/>
          </a:prstGeom>
        </p:spPr>
      </p:pic>
      <p:pic>
        <p:nvPicPr>
          <p:cNvPr id="34" name="Picture 3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66380" y="3441464"/>
            <a:ext cx="871316" cy="700927"/>
          </a:xfrm>
          <a:prstGeom prst="rect">
            <a:avLst/>
          </a:prstGeom>
        </p:spPr>
      </p:pic>
      <p:pic>
        <p:nvPicPr>
          <p:cNvPr id="36" name="Picture 3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0972" y="3441464"/>
            <a:ext cx="871316" cy="700927"/>
          </a:xfrm>
          <a:prstGeom prst="rect">
            <a:avLst/>
          </a:prstGeom>
        </p:spPr>
      </p:pic>
      <p:pic>
        <p:nvPicPr>
          <p:cNvPr id="37" name="Picture 3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24508" y="2564838"/>
            <a:ext cx="871316" cy="700927"/>
          </a:xfrm>
          <a:prstGeom prst="rect">
            <a:avLst/>
          </a:prstGeom>
        </p:spPr>
      </p:pic>
      <p:pic>
        <p:nvPicPr>
          <p:cNvPr id="35" name="Picture 34">
            <a:extLst>
              <a:ext uri="{FF2B5EF4-FFF2-40B4-BE49-F238E27FC236}">
                <a16:creationId xmlns:a16="http://schemas.microsoft.com/office/drawing/2014/main" id="{6BF6A7F4-DD83-49C6-AF5F-98A1D3C63C4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25539" y="3167438"/>
            <a:ext cx="1075510" cy="1614314"/>
          </a:xfrm>
          <a:prstGeom prst="rect">
            <a:avLst/>
          </a:prstGeom>
        </p:spPr>
      </p:pic>
      <p:pic>
        <p:nvPicPr>
          <p:cNvPr id="42" name="Small Number Shape 1">
            <a:extLst>
              <a:ext uri="{FF2B5EF4-FFF2-40B4-BE49-F238E27FC236}">
                <a16:creationId xmlns:a16="http://schemas.microsoft.com/office/drawing/2014/main" id="{A8AC9993-8593-4BF5-95BA-6200FF544FC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71299" y="1473201"/>
            <a:ext cx="528446" cy="528446"/>
          </a:xfrm>
          <a:prstGeom prst="rect">
            <a:avLst/>
          </a:prstGeom>
        </p:spPr>
      </p:pic>
      <p:pic>
        <p:nvPicPr>
          <p:cNvPr id="43" name="Picture 42">
            <a:extLst>
              <a:ext uri="{FF2B5EF4-FFF2-40B4-BE49-F238E27FC236}">
                <a16:creationId xmlns:a16="http://schemas.microsoft.com/office/drawing/2014/main" id="{70486BB3-337C-4040-AE30-B44A8EE371D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2901" y="1528198"/>
            <a:ext cx="955982" cy="1135229"/>
          </a:xfrm>
          <a:prstGeom prst="rect">
            <a:avLst/>
          </a:prstGeom>
        </p:spPr>
      </p:pic>
    </p:spTree>
    <p:extLst>
      <p:ext uri="{BB962C8B-B14F-4D97-AF65-F5344CB8AC3E}">
        <p14:creationId xmlns:p14="http://schemas.microsoft.com/office/powerpoint/2010/main" val="448731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1000"/>
                                        <p:tgtEl>
                                          <p:spTgt spid="35"/>
                                        </p:tgtEl>
                                      </p:cBhvr>
                                    </p:animEffect>
                                    <p:set>
                                      <p:cBhvr>
                                        <p:cTn id="7" dur="1" fill="hold">
                                          <p:stCondLst>
                                            <p:cond delay="999"/>
                                          </p:stCondLst>
                                        </p:cTn>
                                        <p:tgtEl>
                                          <p:spTgt spid="35"/>
                                        </p:tgtEl>
                                        <p:attrNameLst>
                                          <p:attrName>style.visibility</p:attrName>
                                        </p:attrNameLst>
                                      </p:cBhvr>
                                      <p:to>
                                        <p:strVal val="hidden"/>
                                      </p:to>
                                    </p:se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fade">
                                      <p:cBhvr>
                                        <p:cTn id="11" dur="1000"/>
                                        <p:tgtEl>
                                          <p:spTgt spid="44"/>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fade">
                                      <p:cBhvr>
                                        <p:cTn id="15" dur="1000"/>
                                        <p:tgtEl>
                                          <p:spTgt spid="39"/>
                                        </p:tgtEl>
                                      </p:cBhvr>
                                    </p:animEffect>
                                  </p:childTnLst>
                                </p:cTn>
                              </p:par>
                            </p:childTnLst>
                          </p:cTn>
                        </p:par>
                        <p:par>
                          <p:cTn id="16" fill="hold">
                            <p:stCondLst>
                              <p:cond delay="3000"/>
                            </p:stCondLst>
                            <p:childTnLst>
                              <p:par>
                                <p:cTn id="17" presetID="10" presetClass="exit" presetSubtype="0" fill="hold" nodeType="afterEffect">
                                  <p:stCondLst>
                                    <p:cond delay="0"/>
                                  </p:stCondLst>
                                  <p:childTnLst>
                                    <p:animEffect transition="out" filter="fade">
                                      <p:cBhvr>
                                        <p:cTn id="18" dur="1000"/>
                                        <p:tgtEl>
                                          <p:spTgt spid="39"/>
                                        </p:tgtEl>
                                      </p:cBhvr>
                                    </p:animEffect>
                                    <p:set>
                                      <p:cBhvr>
                                        <p:cTn id="19" dur="1" fill="hold">
                                          <p:stCondLst>
                                            <p:cond delay="999"/>
                                          </p:stCondLst>
                                        </p:cTn>
                                        <p:tgtEl>
                                          <p:spTgt spid="39"/>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1000"/>
                                        <p:tgtEl>
                                          <p:spTgt spid="37"/>
                                        </p:tgtEl>
                                      </p:cBhvr>
                                    </p:animEffect>
                                    <p:set>
                                      <p:cBhvr>
                                        <p:cTn id="22" dur="1" fill="hold">
                                          <p:stCondLst>
                                            <p:cond delay="999"/>
                                          </p:stCondLst>
                                        </p:cTn>
                                        <p:tgtEl>
                                          <p:spTgt spid="37"/>
                                        </p:tgtEl>
                                        <p:attrNameLst>
                                          <p:attrName>style.visibility</p:attrName>
                                        </p:attrNameLst>
                                      </p:cBhvr>
                                      <p:to>
                                        <p:strVal val="hidden"/>
                                      </p:to>
                                    </p:set>
                                  </p:childTnLst>
                                </p:cTn>
                              </p:par>
                            </p:childTnLst>
                          </p:cTn>
                        </p:par>
                        <p:par>
                          <p:cTn id="23" fill="hold">
                            <p:stCondLst>
                              <p:cond delay="4000"/>
                            </p:stCondLst>
                            <p:childTnLst>
                              <p:par>
                                <p:cTn id="24" presetID="10" presetClass="entr" presetSubtype="0"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par>
                                <p:cTn id="27" presetID="10" presetClass="entr" presetSubtype="0"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par>
                          <p:cTn id="30" fill="hold">
                            <p:stCondLst>
                              <p:cond delay="4500"/>
                            </p:stCondLst>
                            <p:childTnLst>
                              <p:par>
                                <p:cTn id="31" presetID="10" presetClass="entr" presetSubtype="0"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500"/>
                                        <p:tgtEl>
                                          <p:spTgt spid="33"/>
                                        </p:tgtEl>
                                      </p:cBhvr>
                                    </p:animEffect>
                                  </p:childTnLst>
                                </p:cTn>
                              </p:par>
                            </p:childTnLst>
                          </p:cTn>
                        </p:par>
                        <p:par>
                          <p:cTn id="34" fill="hold">
                            <p:stCondLst>
                              <p:cond delay="5000"/>
                            </p:stCondLst>
                            <p:childTnLst>
                              <p:par>
                                <p:cTn id="35" presetID="10" presetClass="entr" presetSubtype="0" fill="hold" nodeType="afterEffect">
                                  <p:stCondLst>
                                    <p:cond delay="25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childTnLst>
                                </p:cTn>
                              </p:par>
                            </p:childTnLst>
                          </p:cTn>
                        </p:par>
                        <p:par>
                          <p:cTn id="38" fill="hold">
                            <p:stCondLst>
                              <p:cond delay="5750"/>
                            </p:stCondLst>
                            <p:childTnLst>
                              <p:par>
                                <p:cTn id="39" presetID="10" presetClass="entr" presetSubtype="0"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35">
            <a:extLst>
              <a:ext uri="{FF2B5EF4-FFF2-40B4-BE49-F238E27FC236}">
                <a16:creationId xmlns:a16="http://schemas.microsoft.com/office/drawing/2014/main" id="{CF150148-DB8B-4F81-BC63-24974A1F532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8670" y="2794588"/>
            <a:ext cx="531455" cy="531455"/>
          </a:xfrm>
          <a:prstGeom prst="rect">
            <a:avLst/>
          </a:prstGeom>
        </p:spPr>
      </p:pic>
      <p:pic>
        <p:nvPicPr>
          <p:cNvPr id="11" name="Picture 10">
            <a:extLst>
              <a:ext uri="{FF2B5EF4-FFF2-40B4-BE49-F238E27FC236}">
                <a16:creationId xmlns:a16="http://schemas.microsoft.com/office/drawing/2014/main" id="{5A46CE77-CA57-4EC2-9353-2B4632D73A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44321" y="2821013"/>
            <a:ext cx="1067415" cy="2134831"/>
          </a:xfrm>
          <a:prstGeom prst="rect">
            <a:avLst/>
          </a:prstGeom>
        </p:spPr>
      </p:pic>
      <p:sp>
        <p:nvSpPr>
          <p:cNvPr id="21" name="Title"/>
          <p:cNvSpPr>
            <a:spLocks noGrp="1"/>
          </p:cNvSpPr>
          <p:nvPr>
            <p:ph type="title"/>
          </p:nvPr>
        </p:nvSpPr>
        <p:spPr/>
        <p:txBody>
          <a:bodyPr/>
          <a:lstStyle/>
          <a:p>
            <a:r>
              <a:rPr lang="en-GB" altLang="en-US" sz="3600" dirty="0"/>
              <a:t>How many frogs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8?</a:t>
            </a:r>
            <a:endParaRPr lang="en-GB" sz="1600" dirty="0">
              <a:solidFill>
                <a:schemeClr val="bg2"/>
              </a:solidFill>
            </a:endParaRPr>
          </a:p>
        </p:txBody>
      </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b="1" dirty="0">
                  <a:solidFill>
                    <a:srgbClr val="009285"/>
                  </a:solidFill>
                </a:rPr>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b="1" dirty="0">
                  <a:solidFill>
                    <a:srgbClr val="009285"/>
                  </a:solidFill>
                </a:rPr>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917351"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178325"/>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8 is 7.</a:t>
            </a:r>
          </a:p>
        </p:txBody>
      </p:sp>
      <p:grpSp>
        <p:nvGrpSpPr>
          <p:cNvPr id="6" name="Group 5"/>
          <p:cNvGrpSpPr/>
          <p:nvPr/>
        </p:nvGrpSpPr>
        <p:grpSpPr>
          <a:xfrm flipH="1">
            <a:off x="6060529"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2037" y="4525038"/>
            <a:ext cx="684081" cy="599014"/>
          </a:xfrm>
          <a:prstGeom prst="rect">
            <a:avLst/>
          </a:prstGeom>
        </p:spPr>
      </p:pic>
      <p:pic>
        <p:nvPicPr>
          <p:cNvPr id="55" name="Picture 5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3285" y="4518561"/>
            <a:ext cx="684081" cy="599014"/>
          </a:xfrm>
          <a:prstGeom prst="rect">
            <a:avLst/>
          </a:prstGeom>
        </p:spPr>
      </p:pic>
      <p:pic>
        <p:nvPicPr>
          <p:cNvPr id="56" name="Picture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0637" y="3853169"/>
            <a:ext cx="684081" cy="599014"/>
          </a:xfrm>
          <a:prstGeom prst="rect">
            <a:avLst/>
          </a:prstGeom>
        </p:spPr>
      </p:pic>
      <p:pic>
        <p:nvPicPr>
          <p:cNvPr id="57" name="Picture 5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1885" y="3846692"/>
            <a:ext cx="684081" cy="599014"/>
          </a:xfrm>
          <a:prstGeom prst="rect">
            <a:avLst/>
          </a:prstGeom>
        </p:spPr>
      </p:pic>
      <p:pic>
        <p:nvPicPr>
          <p:cNvPr id="58" name="Picture 5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6794" y="3181300"/>
            <a:ext cx="684081" cy="599014"/>
          </a:xfrm>
          <a:prstGeom prst="rect">
            <a:avLst/>
          </a:prstGeom>
        </p:spPr>
      </p:pic>
      <p:pic>
        <p:nvPicPr>
          <p:cNvPr id="59" name="Picture 5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8042" y="3174823"/>
            <a:ext cx="684081" cy="599014"/>
          </a:xfrm>
          <a:prstGeom prst="rect">
            <a:avLst/>
          </a:prstGeom>
        </p:spPr>
      </p:pic>
      <p:pic>
        <p:nvPicPr>
          <p:cNvPr id="60" name="Picture 5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5394" y="2509431"/>
            <a:ext cx="684081" cy="599014"/>
          </a:xfrm>
          <a:prstGeom prst="rect">
            <a:avLst/>
          </a:prstGeom>
        </p:spPr>
      </p:pic>
      <p:pic>
        <p:nvPicPr>
          <p:cNvPr id="61" name="Picture 6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6642" y="2502954"/>
            <a:ext cx="684081" cy="599014"/>
          </a:xfrm>
          <a:prstGeom prst="rect">
            <a:avLst/>
          </a:prstGeom>
        </p:spPr>
      </p:pic>
      <p:pic>
        <p:nvPicPr>
          <p:cNvPr id="37" name="Picture 36">
            <a:extLst>
              <a:ext uri="{FF2B5EF4-FFF2-40B4-BE49-F238E27FC236}">
                <a16:creationId xmlns:a16="http://schemas.microsoft.com/office/drawing/2014/main" id="{44775140-D492-4120-851A-885812DA95A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44321" y="2815640"/>
            <a:ext cx="1067415" cy="2132750"/>
          </a:xfrm>
          <a:prstGeom prst="rect">
            <a:avLst/>
          </a:prstGeom>
        </p:spPr>
      </p:pic>
      <p:pic>
        <p:nvPicPr>
          <p:cNvPr id="42" name="Small Number Shape 1">
            <a:extLst>
              <a:ext uri="{FF2B5EF4-FFF2-40B4-BE49-F238E27FC236}">
                <a16:creationId xmlns:a16="http://schemas.microsoft.com/office/drawing/2014/main" id="{6E8FB84B-A96C-4E1B-A5AD-54E232DA30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71299" y="1473201"/>
            <a:ext cx="528446" cy="528446"/>
          </a:xfrm>
          <a:prstGeom prst="rect">
            <a:avLst/>
          </a:prstGeom>
        </p:spPr>
      </p:pic>
      <p:pic>
        <p:nvPicPr>
          <p:cNvPr id="43" name="Picture 42">
            <a:extLst>
              <a:ext uri="{FF2B5EF4-FFF2-40B4-BE49-F238E27FC236}">
                <a16:creationId xmlns:a16="http://schemas.microsoft.com/office/drawing/2014/main" id="{BBD7BAB9-9E04-4095-9543-72E654A50D0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2901" y="1528198"/>
            <a:ext cx="955982" cy="1135229"/>
          </a:xfrm>
          <a:prstGeom prst="rect">
            <a:avLst/>
          </a:prstGeom>
        </p:spPr>
      </p:pic>
    </p:spTree>
    <p:extLst>
      <p:ext uri="{BB962C8B-B14F-4D97-AF65-F5344CB8AC3E}">
        <p14:creationId xmlns:p14="http://schemas.microsoft.com/office/powerpoint/2010/main" val="2686797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1000"/>
                                        <p:tgtEl>
                                          <p:spTgt spid="37"/>
                                        </p:tgtEl>
                                      </p:cBhvr>
                                    </p:animEffect>
                                    <p:set>
                                      <p:cBhvr>
                                        <p:cTn id="7" dur="1" fill="hold">
                                          <p:stCondLst>
                                            <p:cond delay="999"/>
                                          </p:stCondLst>
                                        </p:cTn>
                                        <p:tgtEl>
                                          <p:spTgt spid="37"/>
                                        </p:tgtEl>
                                        <p:attrNameLst>
                                          <p:attrName>style.visibility</p:attrName>
                                        </p:attrNameLst>
                                      </p:cBhvr>
                                      <p:to>
                                        <p:strVal val="hidden"/>
                                      </p:to>
                                    </p:se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1000"/>
                                        <p:tgtEl>
                                          <p:spTgt spid="36"/>
                                        </p:tgtEl>
                                      </p:cBhvr>
                                    </p:animEffect>
                                  </p:childTnLst>
                                </p:cTn>
                              </p:par>
                              <p:par>
                                <p:cTn id="12" presetID="10" presetClass="entr" presetSubtype="0"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childTnLst>
                                </p:cTn>
                              </p:par>
                            </p:childTnLst>
                          </p:cTn>
                        </p:par>
                        <p:par>
                          <p:cTn id="15" fill="hold">
                            <p:stCondLst>
                              <p:cond delay="2000"/>
                            </p:stCondLst>
                            <p:childTnLst>
                              <p:par>
                                <p:cTn id="16" presetID="10" presetClass="exit" presetSubtype="0" fill="hold" nodeType="afterEffect">
                                  <p:stCondLst>
                                    <p:cond delay="0"/>
                                  </p:stCondLst>
                                  <p:childTnLst>
                                    <p:animEffect transition="out" filter="fade">
                                      <p:cBhvr>
                                        <p:cTn id="17" dur="1000"/>
                                        <p:tgtEl>
                                          <p:spTgt spid="36"/>
                                        </p:tgtEl>
                                      </p:cBhvr>
                                    </p:animEffect>
                                    <p:set>
                                      <p:cBhvr>
                                        <p:cTn id="18" dur="1" fill="hold">
                                          <p:stCondLst>
                                            <p:cond delay="999"/>
                                          </p:stCondLst>
                                        </p:cTn>
                                        <p:tgtEl>
                                          <p:spTgt spid="36"/>
                                        </p:tgtEl>
                                        <p:attrNameLst>
                                          <p:attrName>style.visibility</p:attrName>
                                        </p:attrNameLst>
                                      </p:cBhvr>
                                      <p:to>
                                        <p:strVal val="hidden"/>
                                      </p:to>
                                    </p:set>
                                  </p:childTnLst>
                                </p:cTn>
                              </p:par>
                              <p:par>
                                <p:cTn id="19" presetID="10" presetClass="exit" presetSubtype="0" fill="hold" nodeType="withEffect">
                                  <p:stCondLst>
                                    <p:cond delay="0"/>
                                  </p:stCondLst>
                                  <p:childTnLst>
                                    <p:animEffect transition="out" filter="fade">
                                      <p:cBhvr>
                                        <p:cTn id="20" dur="1300"/>
                                        <p:tgtEl>
                                          <p:spTgt spid="60"/>
                                        </p:tgtEl>
                                      </p:cBhvr>
                                    </p:animEffect>
                                    <p:set>
                                      <p:cBhvr>
                                        <p:cTn id="21" dur="1" fill="hold">
                                          <p:stCondLst>
                                            <p:cond delay="1299"/>
                                          </p:stCondLst>
                                        </p:cTn>
                                        <p:tgtEl>
                                          <p:spTgt spid="60"/>
                                        </p:tgtEl>
                                        <p:attrNameLst>
                                          <p:attrName>style.visibility</p:attrName>
                                        </p:attrNameLst>
                                      </p:cBhvr>
                                      <p:to>
                                        <p:strVal val="hidden"/>
                                      </p:to>
                                    </p:set>
                                  </p:childTnLst>
                                </p:cTn>
                              </p:par>
                            </p:childTnLst>
                          </p:cTn>
                        </p:par>
                        <p:par>
                          <p:cTn id="22" fill="hold">
                            <p:stCondLst>
                              <p:cond delay="3300"/>
                            </p:stCondLst>
                            <p:childTnLst>
                              <p:par>
                                <p:cTn id="23" presetID="10"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3800"/>
                            </p:stCondLst>
                            <p:childTnLst>
                              <p:par>
                                <p:cTn id="30" presetID="10" presetClass="entr" presetSubtype="0"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par>
                          <p:cTn id="33" fill="hold">
                            <p:stCondLst>
                              <p:cond delay="4300"/>
                            </p:stCondLst>
                            <p:childTnLst>
                              <p:par>
                                <p:cTn id="34" presetID="10" presetClass="entr" presetSubtype="0" fill="hold" nodeType="afterEffect">
                                  <p:stCondLst>
                                    <p:cond delay="25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childTnLst>
                          </p:cTn>
                        </p:par>
                        <p:par>
                          <p:cTn id="37" fill="hold">
                            <p:stCondLst>
                              <p:cond delay="5050"/>
                            </p:stCondLst>
                            <p:childTnLst>
                              <p:par>
                                <p:cTn id="38" presetID="10" presetClass="entr" presetSubtype="0"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267B154A-F75A-48EA-9B69-D34345FADD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22139" y="3082052"/>
            <a:ext cx="1063640" cy="1596498"/>
          </a:xfrm>
          <a:prstGeom prst="rect">
            <a:avLst/>
          </a:prstGeom>
        </p:spPr>
      </p:pic>
      <p:pic>
        <p:nvPicPr>
          <p:cNvPr id="34" name="Picture 33">
            <a:extLst>
              <a:ext uri="{FF2B5EF4-FFF2-40B4-BE49-F238E27FC236}">
                <a16:creationId xmlns:a16="http://schemas.microsoft.com/office/drawing/2014/main" id="{8FC5587B-7221-4945-B26B-ABFA7D576F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81054" y="3041581"/>
            <a:ext cx="531455" cy="531455"/>
          </a:xfrm>
          <a:prstGeom prst="rect">
            <a:avLst/>
          </a:prstGeom>
        </p:spPr>
      </p:pic>
      <p:sp>
        <p:nvSpPr>
          <p:cNvPr id="21" name="Title"/>
          <p:cNvSpPr>
            <a:spLocks noGrp="1"/>
          </p:cNvSpPr>
          <p:nvPr>
            <p:ph type="title"/>
          </p:nvPr>
        </p:nvSpPr>
        <p:spPr/>
        <p:txBody>
          <a:bodyPr/>
          <a:lstStyle/>
          <a:p>
            <a:r>
              <a:rPr lang="en-GB" altLang="en-US" sz="3600" dirty="0"/>
              <a:t>How many snakes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6?</a:t>
            </a:r>
            <a:endParaRPr lang="en-GB" sz="1600" dirty="0">
              <a:solidFill>
                <a:schemeClr val="bg2"/>
              </a:solidFill>
            </a:endParaRPr>
          </a:p>
        </p:txBody>
      </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b="1" dirty="0">
                  <a:solidFill>
                    <a:srgbClr val="009285"/>
                  </a:solidFill>
                </a:rPr>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b="1" dirty="0">
                  <a:solidFill>
                    <a:srgbClr val="009285"/>
                  </a:solidFill>
                </a:rPr>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4425474"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178324"/>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6 is 5.</a:t>
            </a:r>
          </a:p>
        </p:txBody>
      </p:sp>
      <p:grpSp>
        <p:nvGrpSpPr>
          <p:cNvPr id="6" name="Group 5"/>
          <p:cNvGrpSpPr/>
          <p:nvPr/>
        </p:nvGrpSpPr>
        <p:grpSpPr>
          <a:xfrm flipH="1">
            <a:off x="4568652"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0" name="Picture 3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53099" y="4362792"/>
            <a:ext cx="906415" cy="681023"/>
          </a:xfrm>
          <a:prstGeom prst="rect">
            <a:avLst/>
          </a:prstGeom>
        </p:spPr>
      </p:pic>
      <p:pic>
        <p:nvPicPr>
          <p:cNvPr id="42" name="Picture 4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82245" y="4351483"/>
            <a:ext cx="906415" cy="681023"/>
          </a:xfrm>
          <a:prstGeom prst="rect">
            <a:avLst/>
          </a:prstGeom>
        </p:spPr>
      </p:pic>
      <p:pic>
        <p:nvPicPr>
          <p:cNvPr id="43" name="Picture 4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53099" y="3547158"/>
            <a:ext cx="906415" cy="681023"/>
          </a:xfrm>
          <a:prstGeom prst="rect">
            <a:avLst/>
          </a:prstGeom>
        </p:spPr>
      </p:pic>
      <p:pic>
        <p:nvPicPr>
          <p:cNvPr id="44" name="Picture 4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82245" y="3535849"/>
            <a:ext cx="906415" cy="681023"/>
          </a:xfrm>
          <a:prstGeom prst="rect">
            <a:avLst/>
          </a:prstGeom>
        </p:spPr>
      </p:pic>
      <p:pic>
        <p:nvPicPr>
          <p:cNvPr id="45" name="Picture 4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53099" y="2648436"/>
            <a:ext cx="906415" cy="681023"/>
          </a:xfrm>
          <a:prstGeom prst="rect">
            <a:avLst/>
          </a:prstGeom>
        </p:spPr>
      </p:pic>
      <p:pic>
        <p:nvPicPr>
          <p:cNvPr id="46" name="Picture 4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82245" y="2637127"/>
            <a:ext cx="906415" cy="681023"/>
          </a:xfrm>
          <a:prstGeom prst="rect">
            <a:avLst/>
          </a:prstGeom>
        </p:spPr>
      </p:pic>
      <p:pic>
        <p:nvPicPr>
          <p:cNvPr id="38" name="Picture 37">
            <a:extLst>
              <a:ext uri="{FF2B5EF4-FFF2-40B4-BE49-F238E27FC236}">
                <a16:creationId xmlns:a16="http://schemas.microsoft.com/office/drawing/2014/main" id="{784518BF-2CE5-4CCF-AE1E-BDFDF1D2E70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27185" y="3061950"/>
            <a:ext cx="1067771" cy="1600616"/>
          </a:xfrm>
          <a:prstGeom prst="rect">
            <a:avLst/>
          </a:prstGeom>
        </p:spPr>
      </p:pic>
      <p:pic>
        <p:nvPicPr>
          <p:cNvPr id="47" name="Small Number Shape 1">
            <a:extLst>
              <a:ext uri="{FF2B5EF4-FFF2-40B4-BE49-F238E27FC236}">
                <a16:creationId xmlns:a16="http://schemas.microsoft.com/office/drawing/2014/main" id="{7A462A68-FA79-4F2E-9908-53271C11C47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71299" y="1473201"/>
            <a:ext cx="528446" cy="528446"/>
          </a:xfrm>
          <a:prstGeom prst="rect">
            <a:avLst/>
          </a:prstGeom>
        </p:spPr>
      </p:pic>
      <p:pic>
        <p:nvPicPr>
          <p:cNvPr id="48" name="Picture 47">
            <a:extLst>
              <a:ext uri="{FF2B5EF4-FFF2-40B4-BE49-F238E27FC236}">
                <a16:creationId xmlns:a16="http://schemas.microsoft.com/office/drawing/2014/main" id="{A9155E23-2D17-427C-95FC-231C6762612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2901" y="1528198"/>
            <a:ext cx="955982" cy="1135229"/>
          </a:xfrm>
          <a:prstGeom prst="rect">
            <a:avLst/>
          </a:prstGeom>
        </p:spPr>
      </p:pic>
    </p:spTree>
    <p:extLst>
      <p:ext uri="{BB962C8B-B14F-4D97-AF65-F5344CB8AC3E}">
        <p14:creationId xmlns:p14="http://schemas.microsoft.com/office/powerpoint/2010/main" val="1027367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1000"/>
                                        <p:tgtEl>
                                          <p:spTgt spid="38"/>
                                        </p:tgtEl>
                                      </p:cBhvr>
                                    </p:animEffect>
                                    <p:set>
                                      <p:cBhvr>
                                        <p:cTn id="7" dur="1" fill="hold">
                                          <p:stCondLst>
                                            <p:cond delay="999"/>
                                          </p:stCondLst>
                                        </p:cTn>
                                        <p:tgtEl>
                                          <p:spTgt spid="38"/>
                                        </p:tgtEl>
                                        <p:attrNameLst>
                                          <p:attrName>style.visibility</p:attrName>
                                        </p:attrNameLst>
                                      </p:cBhvr>
                                      <p:to>
                                        <p:strVal val="hidden"/>
                                      </p:to>
                                    </p:se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1000"/>
                                        <p:tgtEl>
                                          <p:spTgt spid="25"/>
                                        </p:tgtEl>
                                      </p:cBhvr>
                                    </p:animEffect>
                                  </p:childTnLst>
                                </p:cTn>
                              </p:par>
                              <p:par>
                                <p:cTn id="12" presetID="10" presetClass="entr" presetSubtype="0" fill="hold"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fade">
                                      <p:cBhvr>
                                        <p:cTn id="14" dur="1000"/>
                                        <p:tgtEl>
                                          <p:spTgt spid="34"/>
                                        </p:tgtEl>
                                      </p:cBhvr>
                                    </p:animEffect>
                                  </p:childTnLst>
                                </p:cTn>
                              </p:par>
                            </p:childTnLst>
                          </p:cTn>
                        </p:par>
                        <p:par>
                          <p:cTn id="15" fill="hold">
                            <p:stCondLst>
                              <p:cond delay="2000"/>
                            </p:stCondLst>
                            <p:childTnLst>
                              <p:par>
                                <p:cTn id="16" presetID="10" presetClass="exit" presetSubtype="0" fill="hold" nodeType="afterEffect">
                                  <p:stCondLst>
                                    <p:cond delay="0"/>
                                  </p:stCondLst>
                                  <p:childTnLst>
                                    <p:animEffect transition="out" filter="fade">
                                      <p:cBhvr>
                                        <p:cTn id="17" dur="1000"/>
                                        <p:tgtEl>
                                          <p:spTgt spid="34"/>
                                        </p:tgtEl>
                                      </p:cBhvr>
                                    </p:animEffect>
                                    <p:set>
                                      <p:cBhvr>
                                        <p:cTn id="18" dur="1" fill="hold">
                                          <p:stCondLst>
                                            <p:cond delay="999"/>
                                          </p:stCondLst>
                                        </p:cTn>
                                        <p:tgtEl>
                                          <p:spTgt spid="34"/>
                                        </p:tgtEl>
                                        <p:attrNameLst>
                                          <p:attrName>style.visibility</p:attrName>
                                        </p:attrNameLst>
                                      </p:cBhvr>
                                      <p:to>
                                        <p:strVal val="hidden"/>
                                      </p:to>
                                    </p:set>
                                  </p:childTnLst>
                                </p:cTn>
                              </p:par>
                              <p:par>
                                <p:cTn id="19" presetID="10" presetClass="exit" presetSubtype="0" fill="hold" nodeType="withEffect">
                                  <p:stCondLst>
                                    <p:cond delay="0"/>
                                  </p:stCondLst>
                                  <p:childTnLst>
                                    <p:animEffect transition="out" filter="fade">
                                      <p:cBhvr>
                                        <p:cTn id="20" dur="1000"/>
                                        <p:tgtEl>
                                          <p:spTgt spid="45"/>
                                        </p:tgtEl>
                                      </p:cBhvr>
                                    </p:animEffect>
                                    <p:set>
                                      <p:cBhvr>
                                        <p:cTn id="21" dur="1" fill="hold">
                                          <p:stCondLst>
                                            <p:cond delay="999"/>
                                          </p:stCondLst>
                                        </p:cTn>
                                        <p:tgtEl>
                                          <p:spTgt spid="45"/>
                                        </p:tgtEl>
                                        <p:attrNameLst>
                                          <p:attrName>style.visibility</p:attrName>
                                        </p:attrNameLst>
                                      </p:cBhvr>
                                      <p:to>
                                        <p:strVal val="hidden"/>
                                      </p:to>
                                    </p:set>
                                  </p:childTnLst>
                                </p:cTn>
                              </p:par>
                            </p:childTnLst>
                          </p:cTn>
                        </p:par>
                        <p:par>
                          <p:cTn id="22" fill="hold">
                            <p:stCondLst>
                              <p:cond delay="3000"/>
                            </p:stCondLst>
                            <p:childTnLst>
                              <p:par>
                                <p:cTn id="23" presetID="10"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par>
                          <p:cTn id="33" fill="hold">
                            <p:stCondLst>
                              <p:cond delay="4000"/>
                            </p:stCondLst>
                            <p:childTnLst>
                              <p:par>
                                <p:cTn id="34" presetID="10" presetClass="entr" presetSubtype="0" fill="hold" nodeType="afterEffect">
                                  <p:stCondLst>
                                    <p:cond delay="25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childTnLst>
                          </p:cTn>
                        </p:par>
                        <p:par>
                          <p:cTn id="37" fill="hold">
                            <p:stCondLst>
                              <p:cond delay="4750"/>
                            </p:stCondLst>
                            <p:childTnLst>
                              <p:par>
                                <p:cTn id="38" presetID="10" presetClass="entr" presetSubtype="0"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9">
            <a:extLst>
              <a:ext uri="{FF2B5EF4-FFF2-40B4-BE49-F238E27FC236}">
                <a16:creationId xmlns:a16="http://schemas.microsoft.com/office/drawing/2014/main" id="{1AB93D7C-2ADD-43B6-BB5B-90286EF07F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51614" y="3365759"/>
            <a:ext cx="1074072" cy="1074072"/>
          </a:xfrm>
          <a:prstGeom prst="rect">
            <a:avLst/>
          </a:prstGeom>
        </p:spPr>
      </p:pic>
      <p:pic>
        <p:nvPicPr>
          <p:cNvPr id="39" name="Small Number Shape 1">
            <a:extLst>
              <a:ext uri="{FF2B5EF4-FFF2-40B4-BE49-F238E27FC236}">
                <a16:creationId xmlns:a16="http://schemas.microsoft.com/office/drawing/2014/main" id="{F360F14C-1612-4EC5-9C02-0BC692DEC5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14737" y="3326478"/>
            <a:ext cx="528446" cy="528446"/>
          </a:xfrm>
          <a:prstGeom prst="rect">
            <a:avLst/>
          </a:prstGeom>
        </p:spPr>
      </p:pic>
      <p:sp>
        <p:nvSpPr>
          <p:cNvPr id="21" name="Title"/>
          <p:cNvSpPr>
            <a:spLocks noGrp="1"/>
          </p:cNvSpPr>
          <p:nvPr>
            <p:ph type="title"/>
          </p:nvPr>
        </p:nvSpPr>
        <p:spPr/>
        <p:txBody>
          <a:bodyPr/>
          <a:lstStyle/>
          <a:p>
            <a:r>
              <a:rPr lang="en-GB" altLang="en-US" sz="3600" dirty="0"/>
              <a:t>How many giraffes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4?</a:t>
            </a:r>
            <a:endParaRPr lang="en-GB" sz="1600" dirty="0">
              <a:solidFill>
                <a:schemeClr val="bg2"/>
              </a:solidFill>
            </a:endParaRPr>
          </a:p>
        </p:txBody>
      </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b="1" dirty="0">
                  <a:solidFill>
                    <a:srgbClr val="009285"/>
                  </a:solidFill>
                </a:rPr>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b="1" dirty="0">
                  <a:solidFill>
                    <a:srgbClr val="009285"/>
                  </a:solidFill>
                </a:rPr>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2918690"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178323"/>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4 is 3.</a:t>
            </a:r>
          </a:p>
        </p:txBody>
      </p:sp>
      <p:grpSp>
        <p:nvGrpSpPr>
          <p:cNvPr id="6" name="Group 5"/>
          <p:cNvGrpSpPr/>
          <p:nvPr/>
        </p:nvGrpSpPr>
        <p:grpSpPr>
          <a:xfrm flipH="1">
            <a:off x="3061868"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4"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47309" y="3861498"/>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05541" y="3861498"/>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0283" y="2662010"/>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88515" y="2662010"/>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1">
            <a:extLst>
              <a:ext uri="{FF2B5EF4-FFF2-40B4-BE49-F238E27FC236}">
                <a16:creationId xmlns:a16="http://schemas.microsoft.com/office/drawing/2014/main" id="{DC2B7BF3-198D-4B6F-A694-B4E59522F7C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45353" y="3348064"/>
            <a:ext cx="1069302" cy="1069302"/>
          </a:xfrm>
          <a:prstGeom prst="rect">
            <a:avLst/>
          </a:prstGeom>
        </p:spPr>
      </p:pic>
      <p:pic>
        <p:nvPicPr>
          <p:cNvPr id="36" name="Small Number Shape 1">
            <a:extLst>
              <a:ext uri="{FF2B5EF4-FFF2-40B4-BE49-F238E27FC236}">
                <a16:creationId xmlns:a16="http://schemas.microsoft.com/office/drawing/2014/main" id="{6F5FC7BC-870F-4057-BF28-CAAEA0D769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71299" y="1473201"/>
            <a:ext cx="528446" cy="528446"/>
          </a:xfrm>
          <a:prstGeom prst="rect">
            <a:avLst/>
          </a:prstGeom>
        </p:spPr>
      </p:pic>
      <p:pic>
        <p:nvPicPr>
          <p:cNvPr id="37" name="Picture 36">
            <a:extLst>
              <a:ext uri="{FF2B5EF4-FFF2-40B4-BE49-F238E27FC236}">
                <a16:creationId xmlns:a16="http://schemas.microsoft.com/office/drawing/2014/main" id="{BFB35323-016D-45A6-9531-D1DC14CAA4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2901" y="1528198"/>
            <a:ext cx="955982" cy="1135229"/>
          </a:xfrm>
          <a:prstGeom prst="rect">
            <a:avLst/>
          </a:prstGeom>
        </p:spPr>
      </p:pic>
    </p:spTree>
    <p:extLst>
      <p:ext uri="{BB962C8B-B14F-4D97-AF65-F5344CB8AC3E}">
        <p14:creationId xmlns:p14="http://schemas.microsoft.com/office/powerpoint/2010/main" val="335565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1000"/>
                                        <p:tgtEl>
                                          <p:spTgt spid="32"/>
                                        </p:tgtEl>
                                      </p:cBhvr>
                                    </p:animEffect>
                                    <p:set>
                                      <p:cBhvr>
                                        <p:cTn id="7" dur="1" fill="hold">
                                          <p:stCondLst>
                                            <p:cond delay="999"/>
                                          </p:stCondLst>
                                        </p:cTn>
                                        <p:tgtEl>
                                          <p:spTgt spid="32"/>
                                        </p:tgtEl>
                                        <p:attrNameLst>
                                          <p:attrName>style.visibility</p:attrName>
                                        </p:attrNameLst>
                                      </p:cBhvr>
                                      <p:to>
                                        <p:strVal val="hidden"/>
                                      </p:to>
                                    </p:se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fade">
                                      <p:cBhvr>
                                        <p:cTn id="11" dur="1000"/>
                                        <p:tgtEl>
                                          <p:spTgt spid="40"/>
                                        </p:tgtEl>
                                      </p:cBhvr>
                                    </p:animEffect>
                                  </p:childTnLst>
                                </p:cTn>
                              </p:par>
                              <p:par>
                                <p:cTn id="12" presetID="10" presetClass="entr" presetSubtype="0" fill="hold" nodeType="with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1000"/>
                                        <p:tgtEl>
                                          <p:spTgt spid="39"/>
                                        </p:tgtEl>
                                      </p:cBhvr>
                                    </p:animEffect>
                                  </p:childTnLst>
                                </p:cTn>
                              </p:par>
                            </p:childTnLst>
                          </p:cTn>
                        </p:par>
                        <p:par>
                          <p:cTn id="15" fill="hold">
                            <p:stCondLst>
                              <p:cond delay="2000"/>
                            </p:stCondLst>
                            <p:childTnLst>
                              <p:par>
                                <p:cTn id="16" presetID="10" presetClass="exit" presetSubtype="0" fill="hold" nodeType="afterEffect">
                                  <p:stCondLst>
                                    <p:cond delay="0"/>
                                  </p:stCondLst>
                                  <p:childTnLst>
                                    <p:animEffect transition="out" filter="fade">
                                      <p:cBhvr>
                                        <p:cTn id="17" dur="1000"/>
                                        <p:tgtEl>
                                          <p:spTgt spid="39"/>
                                        </p:tgtEl>
                                      </p:cBhvr>
                                    </p:animEffect>
                                    <p:set>
                                      <p:cBhvr>
                                        <p:cTn id="18" dur="1" fill="hold">
                                          <p:stCondLst>
                                            <p:cond delay="999"/>
                                          </p:stCondLst>
                                        </p:cTn>
                                        <p:tgtEl>
                                          <p:spTgt spid="39"/>
                                        </p:tgtEl>
                                        <p:attrNameLst>
                                          <p:attrName>style.visibility</p:attrName>
                                        </p:attrNameLst>
                                      </p:cBhvr>
                                      <p:to>
                                        <p:strVal val="hidden"/>
                                      </p:to>
                                    </p:set>
                                  </p:childTnLst>
                                </p:cTn>
                              </p:par>
                              <p:par>
                                <p:cTn id="19" presetID="10" presetClass="exit" presetSubtype="0" fill="hold" nodeType="withEffect">
                                  <p:stCondLst>
                                    <p:cond delay="0"/>
                                  </p:stCondLst>
                                  <p:childTnLst>
                                    <p:animEffect transition="out" filter="fade">
                                      <p:cBhvr>
                                        <p:cTn id="20" dur="1000"/>
                                        <p:tgtEl>
                                          <p:spTgt spid="38"/>
                                        </p:tgtEl>
                                      </p:cBhvr>
                                    </p:animEffect>
                                    <p:set>
                                      <p:cBhvr>
                                        <p:cTn id="21" dur="1" fill="hold">
                                          <p:stCondLst>
                                            <p:cond delay="999"/>
                                          </p:stCondLst>
                                        </p:cTn>
                                        <p:tgtEl>
                                          <p:spTgt spid="38"/>
                                        </p:tgtEl>
                                        <p:attrNameLst>
                                          <p:attrName>style.visibility</p:attrName>
                                        </p:attrNameLst>
                                      </p:cBhvr>
                                      <p:to>
                                        <p:strVal val="hidden"/>
                                      </p:to>
                                    </p:set>
                                  </p:childTnLst>
                                </p:cTn>
                              </p:par>
                            </p:childTnLst>
                          </p:cTn>
                        </p:par>
                        <p:par>
                          <p:cTn id="22" fill="hold">
                            <p:stCondLst>
                              <p:cond delay="3000"/>
                            </p:stCondLst>
                            <p:childTnLst>
                              <p:par>
                                <p:cTn id="23" presetID="10"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par>
                          <p:cTn id="33" fill="hold">
                            <p:stCondLst>
                              <p:cond delay="4000"/>
                            </p:stCondLst>
                            <p:childTnLst>
                              <p:par>
                                <p:cTn id="34" presetID="10" presetClass="entr" presetSubtype="0" fill="hold" nodeType="afterEffect">
                                  <p:stCondLst>
                                    <p:cond delay="25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childTnLst>
                          </p:cTn>
                        </p:par>
                        <p:par>
                          <p:cTn id="37" fill="hold">
                            <p:stCondLst>
                              <p:cond delay="4750"/>
                            </p:stCondLst>
                            <p:childTnLst>
                              <p:par>
                                <p:cTn id="38" presetID="10" presetClass="entr" presetSubtype="0"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27C28E32-B458-4BF2-8F9E-14F9A0BBFC6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27135" y="2514460"/>
            <a:ext cx="531455" cy="531455"/>
          </a:xfrm>
          <a:prstGeom prst="rect">
            <a:avLst/>
          </a:prstGeom>
        </p:spPr>
      </p:pic>
      <p:pic>
        <p:nvPicPr>
          <p:cNvPr id="27" name="Picture 26">
            <a:extLst>
              <a:ext uri="{FF2B5EF4-FFF2-40B4-BE49-F238E27FC236}">
                <a16:creationId xmlns:a16="http://schemas.microsoft.com/office/drawing/2014/main" id="{B8E5B8AD-67E5-4720-8A6F-5F9BD61B9B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60049" y="2555364"/>
            <a:ext cx="1060219" cy="2649516"/>
          </a:xfrm>
          <a:prstGeom prst="rect">
            <a:avLst/>
          </a:prstGeom>
        </p:spPr>
      </p:pic>
      <p:sp>
        <p:nvSpPr>
          <p:cNvPr id="21" name="Title"/>
          <p:cNvSpPr>
            <a:spLocks noGrp="1"/>
          </p:cNvSpPr>
          <p:nvPr>
            <p:ph type="title"/>
          </p:nvPr>
        </p:nvSpPr>
        <p:spPr/>
        <p:txBody>
          <a:bodyPr/>
          <a:lstStyle/>
          <a:p>
            <a:r>
              <a:rPr lang="en-GB" altLang="en-US" sz="3600" dirty="0"/>
              <a:t>How many birds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10?</a:t>
            </a:r>
            <a:endParaRPr lang="en-GB" sz="1600" dirty="0">
              <a:solidFill>
                <a:schemeClr val="bg2"/>
              </a:solidFill>
            </a:endParaRPr>
          </a:p>
        </p:txBody>
      </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b="1" dirty="0">
                  <a:solidFill>
                    <a:srgbClr val="009285"/>
                  </a:solidFill>
                </a:rPr>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b="1" dirty="0">
                  <a:solidFill>
                    <a:srgbClr val="009285"/>
                  </a:solidFill>
                </a:rPr>
                <a:t>10</a:t>
              </a:r>
            </a:p>
          </p:txBody>
        </p:sp>
      </p:grpSp>
      <p:sp>
        <p:nvSpPr>
          <p:cNvPr id="29" name="2nd Circle"/>
          <p:cNvSpPr/>
          <p:nvPr/>
        </p:nvSpPr>
        <p:spPr>
          <a:xfrm>
            <a:off x="7433462"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178325"/>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10 is 9.</a:t>
            </a:r>
          </a:p>
        </p:txBody>
      </p:sp>
      <p:grpSp>
        <p:nvGrpSpPr>
          <p:cNvPr id="6" name="Group 5"/>
          <p:cNvGrpSpPr/>
          <p:nvPr/>
        </p:nvGrpSpPr>
        <p:grpSpPr>
          <a:xfrm flipH="1">
            <a:off x="7576640"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9" name="Picture 2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08031" y="2354474"/>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2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67013" y="2354474"/>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2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28990" y="2910840"/>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2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87972" y="2910840"/>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2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28990" y="3475086"/>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2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87972" y="3475086"/>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2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49949" y="4031452"/>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2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08931" y="4031452"/>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2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49949" y="4584525"/>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2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08931" y="4584525"/>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DD5B242D-B654-48F9-AF0E-F0470D5C493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34308" y="2534751"/>
            <a:ext cx="1069302" cy="2670129"/>
          </a:xfrm>
          <a:prstGeom prst="rect">
            <a:avLst/>
          </a:prstGeom>
        </p:spPr>
      </p:pic>
      <p:pic>
        <p:nvPicPr>
          <p:cNvPr id="44" name="Small Number Shape 1">
            <a:extLst>
              <a:ext uri="{FF2B5EF4-FFF2-40B4-BE49-F238E27FC236}">
                <a16:creationId xmlns:a16="http://schemas.microsoft.com/office/drawing/2014/main" id="{55B3036A-66AE-4B41-8433-0F6F92DD772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71299" y="1473201"/>
            <a:ext cx="528446" cy="528446"/>
          </a:xfrm>
          <a:prstGeom prst="rect">
            <a:avLst/>
          </a:prstGeom>
        </p:spPr>
      </p:pic>
      <p:pic>
        <p:nvPicPr>
          <p:cNvPr id="45" name="Picture 44">
            <a:extLst>
              <a:ext uri="{FF2B5EF4-FFF2-40B4-BE49-F238E27FC236}">
                <a16:creationId xmlns:a16="http://schemas.microsoft.com/office/drawing/2014/main" id="{F7194D63-315E-47CA-9C66-A2F118FF9E6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2901" y="1528198"/>
            <a:ext cx="955982" cy="1135229"/>
          </a:xfrm>
          <a:prstGeom prst="rect">
            <a:avLst/>
          </a:prstGeom>
        </p:spPr>
      </p:pic>
    </p:spTree>
    <p:extLst>
      <p:ext uri="{BB962C8B-B14F-4D97-AF65-F5344CB8AC3E}">
        <p14:creationId xmlns:p14="http://schemas.microsoft.com/office/powerpoint/2010/main" val="1039682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1000"/>
                                        <p:tgtEl>
                                          <p:spTgt spid="25"/>
                                        </p:tgtEl>
                                      </p:cBhvr>
                                    </p:animEffect>
                                  </p:childTnLst>
                                </p:cTn>
                              </p:par>
                              <p:par>
                                <p:cTn id="12" presetID="10" presetClass="entr" presetSubtype="0" fill="hold" nodeType="with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1000"/>
                                        <p:tgtEl>
                                          <p:spTgt spid="27"/>
                                        </p:tgtEl>
                                      </p:cBhvr>
                                    </p:animEffect>
                                  </p:childTnLst>
                                </p:cTn>
                              </p:par>
                            </p:childTnLst>
                          </p:cTn>
                        </p:par>
                        <p:par>
                          <p:cTn id="15" fill="hold">
                            <p:stCondLst>
                              <p:cond delay="2000"/>
                            </p:stCondLst>
                            <p:childTnLst>
                              <p:par>
                                <p:cTn id="16" presetID="10" presetClass="exit" presetSubtype="0" fill="hold" nodeType="afterEffect">
                                  <p:stCondLst>
                                    <p:cond delay="0"/>
                                  </p:stCondLst>
                                  <p:childTnLst>
                                    <p:animEffect transition="out" filter="fade">
                                      <p:cBhvr>
                                        <p:cTn id="17" dur="500"/>
                                        <p:tgtEl>
                                          <p:spTgt spid="25"/>
                                        </p:tgtEl>
                                      </p:cBhvr>
                                    </p:animEffect>
                                    <p:set>
                                      <p:cBhvr>
                                        <p:cTn id="18" dur="1" fill="hold">
                                          <p:stCondLst>
                                            <p:cond delay="499"/>
                                          </p:stCondLst>
                                        </p:cTn>
                                        <p:tgtEl>
                                          <p:spTgt spid="25"/>
                                        </p:tgtEl>
                                        <p:attrNameLst>
                                          <p:attrName>style.visibility</p:attrName>
                                        </p:attrNameLst>
                                      </p:cBhvr>
                                      <p:to>
                                        <p:strVal val="hidden"/>
                                      </p:to>
                                    </p:set>
                                  </p:childTnLst>
                                </p:cTn>
                              </p:par>
                              <p:par>
                                <p:cTn id="19" presetID="10" presetClass="exit" presetSubtype="0" fill="hold" nodeType="withEffect">
                                  <p:stCondLst>
                                    <p:cond delay="0"/>
                                  </p:stCondLst>
                                  <p:childTnLst>
                                    <p:animEffect transition="out" filter="fade">
                                      <p:cBhvr>
                                        <p:cTn id="20" dur="500"/>
                                        <p:tgtEl>
                                          <p:spTgt spid="39"/>
                                        </p:tgtEl>
                                      </p:cBhvr>
                                    </p:animEffect>
                                    <p:set>
                                      <p:cBhvr>
                                        <p:cTn id="21" dur="1" fill="hold">
                                          <p:stCondLst>
                                            <p:cond delay="499"/>
                                          </p:stCondLst>
                                        </p:cTn>
                                        <p:tgtEl>
                                          <p:spTgt spid="39"/>
                                        </p:tgtEl>
                                        <p:attrNameLst>
                                          <p:attrName>style.visibility</p:attrName>
                                        </p:attrNameLst>
                                      </p:cBhvr>
                                      <p:to>
                                        <p:strVal val="hidden"/>
                                      </p:to>
                                    </p:set>
                                  </p:childTnLst>
                                </p:cTn>
                              </p:par>
                            </p:childTnLst>
                          </p:cTn>
                        </p:par>
                        <p:par>
                          <p:cTn id="22" fill="hold">
                            <p:stCondLst>
                              <p:cond delay="2500"/>
                            </p:stCondLst>
                            <p:childTnLst>
                              <p:par>
                                <p:cTn id="23" presetID="10"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par>
                          <p:cTn id="33" fill="hold">
                            <p:stCondLst>
                              <p:cond delay="3500"/>
                            </p:stCondLst>
                            <p:childTnLst>
                              <p:par>
                                <p:cTn id="34" presetID="10" presetClass="entr" presetSubtype="0" fill="hold" nodeType="afterEffect">
                                  <p:stCondLst>
                                    <p:cond delay="25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childTnLst>
                          </p:cTn>
                        </p:par>
                        <p:par>
                          <p:cTn id="37" fill="hold">
                            <p:stCondLst>
                              <p:cond delay="4250"/>
                            </p:stCondLst>
                            <p:childTnLst>
                              <p:par>
                                <p:cTn id="38" presetID="10" presetClass="entr" presetSubtype="0"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H No! Text"/>
          <p:cNvSpPr/>
          <p:nvPr/>
        </p:nvSpPr>
        <p:spPr>
          <a:xfrm>
            <a:off x="1282672" y="665012"/>
            <a:ext cx="6578655" cy="718039"/>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sz="1400" dirty="0">
                <a:solidFill>
                  <a:schemeClr val="bg2"/>
                </a:solidFill>
                <a:latin typeface="Twinkl" pitchFamily="2" charset="0"/>
              </a:rPr>
              <a:t>The cheeky ‘less than’ monkey has taken one away from himself.</a:t>
            </a:r>
            <a:br>
              <a:rPr lang="en-GB" altLang="en-US" sz="1400" dirty="0">
                <a:solidFill>
                  <a:schemeClr val="bg2"/>
                </a:solidFill>
                <a:latin typeface="Twinkl" pitchFamily="2" charset="0"/>
              </a:rPr>
            </a:br>
            <a:r>
              <a:rPr lang="en-GB" altLang="en-US" sz="1400" dirty="0">
                <a:solidFill>
                  <a:schemeClr val="bg2"/>
                </a:solidFill>
                <a:latin typeface="Twinkl" pitchFamily="2" charset="0"/>
              </a:rPr>
              <a:t>What’s one less than 1?</a:t>
            </a:r>
            <a:endParaRPr lang="en-GB" sz="1400" dirty="0">
              <a:solidFill>
                <a:schemeClr val="bg2"/>
              </a:solidFill>
            </a:endParaRPr>
          </a:p>
        </p:txBody>
      </p:sp>
      <p:sp>
        <p:nvSpPr>
          <p:cNvPr id="6" name="OH No! Text"/>
          <p:cNvSpPr/>
          <p:nvPr/>
        </p:nvSpPr>
        <p:spPr>
          <a:xfrm>
            <a:off x="796930" y="5116474"/>
            <a:ext cx="7705691" cy="1164368"/>
          </a:xfrm>
          <a:prstGeom prst="roundRect">
            <a:avLst>
              <a:gd name="adj" fmla="val 8645"/>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1"/>
                </a:solidFill>
                <a:latin typeface="Twinkl" pitchFamily="2" charset="0"/>
              </a:rPr>
              <a:t>One less than 1 is 0.</a:t>
            </a:r>
          </a:p>
          <a:p>
            <a:pPr algn="ctr"/>
            <a:endParaRPr lang="en-US" altLang="en-US" sz="1400" dirty="0">
              <a:solidFill>
                <a:schemeClr val="bg1"/>
              </a:solidFill>
              <a:latin typeface="Twinkl" pitchFamily="2" charset="0"/>
            </a:endParaRPr>
          </a:p>
          <a:p>
            <a:pPr algn="ctr"/>
            <a:r>
              <a:rPr lang="en-US" altLang="en-US" sz="1400" dirty="0">
                <a:solidFill>
                  <a:schemeClr val="bg1"/>
                </a:solidFill>
                <a:latin typeface="Twinkl" pitchFamily="2" charset="0"/>
              </a:rPr>
              <a:t> The cheeky ‘less than’ monkey is in trouble with Mummy monkey for confusing the </a:t>
            </a:r>
          </a:p>
          <a:p>
            <a:pPr algn="ctr"/>
            <a:r>
              <a:rPr lang="en-US" altLang="en-US" sz="1400" dirty="0">
                <a:solidFill>
                  <a:schemeClr val="bg1"/>
                </a:solidFill>
                <a:latin typeface="Twinkl" pitchFamily="2" charset="0"/>
              </a:rPr>
              <a:t>zookeeper… Oh dear, ‘less than’ monkey!</a:t>
            </a:r>
            <a:endParaRPr lang="en-GB" sz="1400" dirty="0">
              <a:solidFill>
                <a:schemeClr val="bg1"/>
              </a:solidFill>
            </a:endParaRPr>
          </a:p>
        </p:txBody>
      </p:sp>
      <p:pic>
        <p:nvPicPr>
          <p:cNvPr id="9" name="Picture 8">
            <a:extLst>
              <a:ext uri="{FF2B5EF4-FFF2-40B4-BE49-F238E27FC236}">
                <a16:creationId xmlns:a16="http://schemas.microsoft.com/office/drawing/2014/main" id="{B4F1E769-06B8-4B7C-A36B-EEE78879CAC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36289" y="2616285"/>
            <a:ext cx="531455" cy="531455"/>
          </a:xfrm>
          <a:prstGeom prst="rect">
            <a:avLst/>
          </a:prstGeom>
        </p:spPr>
      </p:pic>
      <p:pic>
        <p:nvPicPr>
          <p:cNvPr id="10" name="Picture 9">
            <a:extLst>
              <a:ext uri="{FF2B5EF4-FFF2-40B4-BE49-F238E27FC236}">
                <a16:creationId xmlns:a16="http://schemas.microsoft.com/office/drawing/2014/main" id="{5B102E13-8A14-4936-B53D-A4519AA5D61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55460" y="2154106"/>
            <a:ext cx="1989348" cy="2362351"/>
          </a:xfrm>
          <a:prstGeom prst="rect">
            <a:avLst/>
          </a:prstGeom>
        </p:spPr>
      </p:pic>
      <p:pic>
        <p:nvPicPr>
          <p:cNvPr id="11" name="Picture 10">
            <a:extLst>
              <a:ext uri="{FF2B5EF4-FFF2-40B4-BE49-F238E27FC236}">
                <a16:creationId xmlns:a16="http://schemas.microsoft.com/office/drawing/2014/main" id="{31F95918-DF31-4FA0-B859-2C8C5FFCF31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92036" y="3147740"/>
            <a:ext cx="2155034" cy="2362351"/>
          </a:xfrm>
          <a:prstGeom prst="rect">
            <a:avLst/>
          </a:prstGeom>
        </p:spPr>
      </p:pic>
    </p:spTree>
    <p:extLst>
      <p:ext uri="{BB962C8B-B14F-4D97-AF65-F5344CB8AC3E}">
        <p14:creationId xmlns:p14="http://schemas.microsoft.com/office/powerpoint/2010/main" val="2904623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1.11111E-6 1.11111E-6 L 0.16632 0.00046 " pathEditMode="relative" rAng="0" ptsTypes="AA">
                                      <p:cBhvr>
                                        <p:cTn id="6" dur="2000" fill="hold"/>
                                        <p:tgtEl>
                                          <p:spTgt spid="9"/>
                                        </p:tgtEl>
                                        <p:attrNameLst>
                                          <p:attrName>ppt_x</p:attrName>
                                          <p:attrName>ppt_y</p:attrName>
                                        </p:attrNameLst>
                                      </p:cBhvr>
                                      <p:rCtr x="8316" y="23"/>
                                    </p:animMotion>
                                  </p:childTnLst>
                                </p:cTn>
                              </p:par>
                            </p:childTnLst>
                          </p:cTn>
                        </p:par>
                        <p:par>
                          <p:cTn id="7" fill="hold">
                            <p:stCondLst>
                              <p:cond delay="2000"/>
                            </p:stCondLst>
                            <p:childTnLst>
                              <p:par>
                                <p:cTn id="8" presetID="10" presetClass="exit" presetSubtype="0" fill="hold" nodeType="afterEffect">
                                  <p:stCondLst>
                                    <p:cond delay="0"/>
                                  </p:stCondLst>
                                  <p:childTnLst>
                                    <p:animEffect transition="out" filter="fade">
                                      <p:cBhvr>
                                        <p:cTn id="9" dur="500"/>
                                        <p:tgtEl>
                                          <p:spTgt spid="9"/>
                                        </p:tgtEl>
                                      </p:cBhvr>
                                    </p:animEffect>
                                    <p:set>
                                      <p:cBhvr>
                                        <p:cTn id="10" dur="1" fill="hold">
                                          <p:stCondLst>
                                            <p:cond delay="499"/>
                                          </p:stCondLst>
                                        </p:cTn>
                                        <p:tgtEl>
                                          <p:spTgt spid="9"/>
                                        </p:tgtEl>
                                        <p:attrNameLst>
                                          <p:attrName>style.visibility</p:attrName>
                                        </p:attrNameLst>
                                      </p:cBhvr>
                                      <p:to>
                                        <p:strVal val="hidden"/>
                                      </p:to>
                                    </p:set>
                                  </p:childTnLst>
                                </p:cTn>
                              </p:par>
                            </p:childTnLst>
                          </p:cTn>
                        </p:par>
                        <p:par>
                          <p:cTn id="11" fill="hold">
                            <p:stCondLst>
                              <p:cond delay="25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167</TotalTime>
  <Words>336</Words>
  <Application>Microsoft Office PowerPoint</Application>
  <PresentationFormat>On-screen Show (4:3)</PresentationFormat>
  <Paragraphs>91</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Calibri</vt:lpstr>
      <vt:lpstr>Twinkl</vt:lpstr>
      <vt:lpstr>Arial</vt:lpstr>
      <vt:lpstr>Office Theme</vt:lpstr>
      <vt:lpstr>PowerPoint Presentation</vt:lpstr>
      <vt:lpstr>Every time the zookeeper arrives at an animal enclosure and counts the animals, the ‘less than’ monkey removes one.  Can you help the zookeeper work out what one less will be?</vt:lpstr>
      <vt:lpstr>How many lions are there?</vt:lpstr>
      <vt:lpstr>How many elephants are there?</vt:lpstr>
      <vt:lpstr>How many frogs are there?</vt:lpstr>
      <vt:lpstr>How many snakes are there?</vt:lpstr>
      <vt:lpstr>How many giraffes are there?</vt:lpstr>
      <vt:lpstr>How many birds are there?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Naisby</dc:creator>
  <cp:lastModifiedBy>user</cp:lastModifiedBy>
  <cp:revision>25</cp:revision>
  <dcterms:created xsi:type="dcterms:W3CDTF">2019-04-23T10:16:29Z</dcterms:created>
  <dcterms:modified xsi:type="dcterms:W3CDTF">2021-06-21T11:22:27Z</dcterms:modified>
</cp:coreProperties>
</file>