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3" r:id="rId5"/>
    <p:sldId id="260" r:id="rId6"/>
    <p:sldId id="259" r:id="rId7"/>
    <p:sldId id="261" r:id="rId8"/>
    <p:sldId id="262"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8" d="100"/>
          <a:sy n="58" d="100"/>
        </p:scale>
        <p:origin x="66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6E95095-D370-44BA-B509-8FC5DC735B56}"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24581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6E95095-D370-44BA-B509-8FC5DC735B56}"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25478858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E95095-D370-44BA-B509-8FC5DC735B56}"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24377468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6E95095-D370-44BA-B509-8FC5DC735B56}"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2058649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6E95095-D370-44BA-B509-8FC5DC735B56}" type="datetimeFigureOut">
              <a:rPr lang="en-GB" smtClean="0"/>
              <a:t>17/01/2021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36231893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6E95095-D370-44BA-B509-8FC5DC735B56}" type="datetimeFigureOut">
              <a:rPr lang="en-GB" smtClean="0"/>
              <a:t>17/01/2021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938396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E95095-D370-44BA-B509-8FC5DC735B56}" type="datetimeFigureOut">
              <a:rPr lang="en-GB" smtClean="0"/>
              <a:t>17/01/2021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19064323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E95095-D370-44BA-B509-8FC5DC735B56}"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29856505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E95095-D370-44BA-B509-8FC5DC735B56}"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2444594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6E95095-D370-44BA-B509-8FC5DC735B56}"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531776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6E95095-D370-44BA-B509-8FC5DC735B56}"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37993617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E95095-D370-44BA-B509-8FC5DC735B56}" type="datetimeFigureOut">
              <a:rPr lang="en-GB" smtClean="0"/>
              <a:t>17/01/2021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99D82E-0139-422F-88D5-8492AB0B9991}" type="slidenum">
              <a:rPr lang="en-GB" smtClean="0"/>
              <a:t>‹#›</a:t>
            </a:fld>
            <a:endParaRPr lang="en-GB"/>
          </a:p>
        </p:txBody>
      </p:sp>
    </p:spTree>
    <p:extLst>
      <p:ext uri="{BB962C8B-B14F-4D97-AF65-F5344CB8AC3E}">
        <p14:creationId xmlns:p14="http://schemas.microsoft.com/office/powerpoint/2010/main" val="2767977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each and Palm Trees Border | Tree borders, Beach frame, Beach printables"/>
          <p:cNvPicPr>
            <a:picLocks noChangeAspect="1" noChangeArrowheads="1"/>
          </p:cNvPicPr>
          <p:nvPr/>
        </p:nvPicPr>
        <p:blipFill rotWithShape="1">
          <a:blip r:embed="rId2">
            <a:extLst>
              <a:ext uri="{28A0092B-C50C-407E-A947-70E740481C1C}">
                <a14:useLocalDpi xmlns:a14="http://schemas.microsoft.com/office/drawing/2010/main" val="0"/>
              </a:ext>
            </a:extLst>
          </a:blip>
          <a:srcRect b="6763"/>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126804" y="2228671"/>
            <a:ext cx="7938392" cy="2400657"/>
          </a:xfrm>
          <a:prstGeom prst="rect">
            <a:avLst/>
          </a:prstGeom>
          <a:noFill/>
        </p:spPr>
        <p:txBody>
          <a:bodyPr wrap="none" lIns="91440" tIns="45720" rIns="91440" bIns="45720">
            <a:spAutoFit/>
          </a:bodyPr>
          <a:lstStyle/>
          <a:p>
            <a:pPr algn="ctr"/>
            <a:r>
              <a:rPr lang="en-US" sz="15000" b="1" dirty="0" smtClean="0">
                <a:ln w="13462">
                  <a:solidFill>
                    <a:schemeClr val="tx1"/>
                  </a:solidFill>
                  <a:prstDash val="solid"/>
                </a:ln>
                <a:solidFill>
                  <a:srgbClr val="0000CC"/>
                </a:solidFill>
                <a:effectLst>
                  <a:outerShdw dist="38100" dir="2700000" algn="bl" rotWithShape="0">
                    <a:schemeClr val="accent5"/>
                  </a:outerShdw>
                </a:effectLst>
                <a:latin typeface="Comic Sans MS" panose="030F0702030302020204" pitchFamily="66" charset="0"/>
              </a:rPr>
              <a:t>Holidays</a:t>
            </a:r>
            <a:endParaRPr lang="en-US" sz="15000" b="1" cap="none" spc="0" dirty="0">
              <a:ln w="13462">
                <a:solidFill>
                  <a:schemeClr val="tx1"/>
                </a:solidFill>
                <a:prstDash val="solid"/>
              </a:ln>
              <a:solidFill>
                <a:srgbClr val="0000CC"/>
              </a:solidFill>
              <a:effectLst>
                <a:outerShdw dist="38100" dir="2700000" algn="bl" rotWithShape="0">
                  <a:schemeClr val="accent5"/>
                </a:outerShdw>
              </a:effectLst>
              <a:latin typeface="Comic Sans MS" panose="030F0702030302020204" pitchFamily="66" charset="0"/>
            </a:endParaRPr>
          </a:p>
        </p:txBody>
      </p:sp>
    </p:spTree>
    <p:extLst>
      <p:ext uri="{BB962C8B-B14F-4D97-AF65-F5344CB8AC3E}">
        <p14:creationId xmlns:p14="http://schemas.microsoft.com/office/powerpoint/2010/main" val="32736112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ypes of Holiday - Travel With Ju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47730" y="270456"/>
            <a:ext cx="11423560" cy="1938992"/>
          </a:xfrm>
          <a:prstGeom prst="rect">
            <a:avLst/>
          </a:prstGeom>
          <a:solidFill>
            <a:schemeClr val="bg1"/>
          </a:solidFill>
        </p:spPr>
        <p:txBody>
          <a:bodyPr wrap="square" rtlCol="0">
            <a:spAutoFit/>
          </a:bodyPr>
          <a:lstStyle/>
          <a:p>
            <a:pPr algn="ctr"/>
            <a:r>
              <a:rPr lang="en-GB" sz="4000" dirty="0" smtClean="0">
                <a:latin typeface="Comic Sans MS" panose="030F0702030302020204" pitchFamily="66" charset="0"/>
              </a:rPr>
              <a:t>People like to go on different types of holiday.</a:t>
            </a:r>
          </a:p>
          <a:p>
            <a:pPr algn="ctr"/>
            <a:endParaRPr lang="en-GB" sz="4000" dirty="0">
              <a:latin typeface="Comic Sans MS" panose="030F0702030302020204" pitchFamily="66" charset="0"/>
            </a:endParaRPr>
          </a:p>
          <a:p>
            <a:r>
              <a:rPr lang="en-GB" sz="4000" dirty="0" smtClean="0">
                <a:latin typeface="Comic Sans MS" panose="030F0702030302020204" pitchFamily="66" charset="0"/>
              </a:rPr>
              <a:t>Have you been on holiday? Where did you go?</a:t>
            </a:r>
            <a:endParaRPr lang="en-GB" sz="4000" dirty="0">
              <a:latin typeface="Comic Sans MS" panose="030F0702030302020204" pitchFamily="66" charset="0"/>
            </a:endParaRPr>
          </a:p>
        </p:txBody>
      </p:sp>
    </p:spTree>
    <p:extLst>
      <p:ext uri="{BB962C8B-B14F-4D97-AF65-F5344CB8AC3E}">
        <p14:creationId xmlns:p14="http://schemas.microsoft.com/office/powerpoint/2010/main" val="26973814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ypes of Holiday - Travel With Ju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50166" y="478302"/>
            <a:ext cx="11310425" cy="588029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The 11 Most Beautiful Spain Resor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3070" y="632849"/>
            <a:ext cx="5512158" cy="441566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18186" y="5112913"/>
            <a:ext cx="10959921" cy="1200329"/>
          </a:xfrm>
          <a:prstGeom prst="rect">
            <a:avLst/>
          </a:prstGeom>
          <a:noFill/>
        </p:spPr>
        <p:txBody>
          <a:bodyPr wrap="square" rtlCol="0">
            <a:spAutoFit/>
          </a:bodyPr>
          <a:lstStyle/>
          <a:p>
            <a:r>
              <a:rPr lang="en-GB" sz="2400" dirty="0" smtClean="0">
                <a:latin typeface="Comic Sans MS" panose="030F0702030302020204" pitchFamily="66" charset="0"/>
              </a:rPr>
              <a:t>Some people like to go on holiday to the seaside. Sometimes they go to the seaside in the UK and sometimes they go on an aeroplane to places in Europe such as Spain, France, Greece, Turkey…</a:t>
            </a:r>
            <a:endParaRPr lang="en-GB" sz="2400" dirty="0">
              <a:latin typeface="Comic Sans MS" panose="030F0702030302020204" pitchFamily="66" charset="0"/>
            </a:endParaRPr>
          </a:p>
        </p:txBody>
      </p:sp>
      <p:pic>
        <p:nvPicPr>
          <p:cNvPr id="1028" name="Picture 4" descr="traditional uk beach holidays,weymouth georgian seaside town ,dorset ,england  uk gb Stock Photo - Alamy"/>
          <p:cNvPicPr>
            <a:picLocks noChangeAspect="1" noChangeArrowheads="1"/>
          </p:cNvPicPr>
          <p:nvPr/>
        </p:nvPicPr>
        <p:blipFill rotWithShape="1">
          <a:blip r:embed="rId4">
            <a:extLst>
              <a:ext uri="{28A0092B-C50C-407E-A947-70E740481C1C}">
                <a14:useLocalDpi xmlns:a14="http://schemas.microsoft.com/office/drawing/2010/main" val="0"/>
              </a:ext>
            </a:extLst>
          </a:blip>
          <a:srcRect b="9476"/>
          <a:stretch/>
        </p:blipFill>
        <p:spPr bwMode="auto">
          <a:xfrm>
            <a:off x="708338" y="632849"/>
            <a:ext cx="5254580" cy="4415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79870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ypes of Holiday - Travel With Ju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0166" y="478302"/>
            <a:ext cx="11310425" cy="588029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18186" y="5112913"/>
            <a:ext cx="10959921" cy="830997"/>
          </a:xfrm>
          <a:prstGeom prst="rect">
            <a:avLst/>
          </a:prstGeom>
          <a:noFill/>
        </p:spPr>
        <p:txBody>
          <a:bodyPr wrap="square" rtlCol="0">
            <a:spAutoFit/>
          </a:bodyPr>
          <a:lstStyle/>
          <a:p>
            <a:r>
              <a:rPr lang="en-GB" sz="2400" dirty="0" smtClean="0">
                <a:latin typeface="Comic Sans MS" panose="030F0702030302020204" pitchFamily="66" charset="0"/>
              </a:rPr>
              <a:t>Some people like to go on holiday to a caravan park . At a caravan park there are lots of activities such as swimming and cycling…</a:t>
            </a:r>
            <a:endParaRPr lang="en-GB" sz="2400" dirty="0">
              <a:latin typeface="Comic Sans MS" panose="030F0702030302020204" pitchFamily="66" charset="0"/>
            </a:endParaRPr>
          </a:p>
        </p:txBody>
      </p:sp>
      <p:pic>
        <p:nvPicPr>
          <p:cNvPr id="2050" name="Picture 2" descr="Caravan Holiday Park &amp; Campsite in Looe Cornwall | Tencree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186" y="592571"/>
            <a:ext cx="5305536" cy="447498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oliday Accommodation at Crimdon Dene Holiday Par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50768" y="592571"/>
            <a:ext cx="5327339" cy="4474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34660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ypes of Holiday - Travel With Ju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0166" y="478302"/>
            <a:ext cx="11310425" cy="588029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18186" y="5112913"/>
            <a:ext cx="10959921" cy="830997"/>
          </a:xfrm>
          <a:prstGeom prst="rect">
            <a:avLst/>
          </a:prstGeom>
          <a:noFill/>
        </p:spPr>
        <p:txBody>
          <a:bodyPr wrap="square" rtlCol="0">
            <a:spAutoFit/>
          </a:bodyPr>
          <a:lstStyle/>
          <a:p>
            <a:r>
              <a:rPr lang="en-GB" sz="2400" dirty="0" smtClean="0">
                <a:latin typeface="Comic Sans MS" panose="030F0702030302020204" pitchFamily="66" charset="0"/>
              </a:rPr>
              <a:t>Some people like to go on holiday to a campsite. At a campsite people stay in tents. Campsites are usually in the countryside or on the coast.</a:t>
            </a:r>
            <a:endParaRPr lang="en-GB" sz="2400" dirty="0">
              <a:latin typeface="Comic Sans MS" panose="030F0702030302020204" pitchFamily="66" charset="0"/>
            </a:endParaRPr>
          </a:p>
        </p:txBody>
      </p:sp>
      <p:pic>
        <p:nvPicPr>
          <p:cNvPr id="6146" name="Picture 2" descr="Campsites in the UK 2021 | UK Campsites | Parkdean Resor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186" y="717785"/>
            <a:ext cx="5226023" cy="4349773"/>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Camping Holidays Scotland - Campsie Glen Holiday Par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Camping Holidays Stirling - Family Camping - Campsie Gle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https://www.woodleisure.co.uk/files/cache/def64f6eadb34cba3e99f99050843e26.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0" descr="&#10;       "/>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56" name="Picture 12" descr="Camping holidays are in more demand than ever as flying abroad feels  uncertai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230" y="617538"/>
            <a:ext cx="5565878" cy="44500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35267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ypes of Holiday - Travel With Ju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0166" y="478302"/>
            <a:ext cx="11310425" cy="588029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18186" y="5112913"/>
            <a:ext cx="10959921" cy="1200329"/>
          </a:xfrm>
          <a:prstGeom prst="rect">
            <a:avLst/>
          </a:prstGeom>
          <a:noFill/>
        </p:spPr>
        <p:txBody>
          <a:bodyPr wrap="square" rtlCol="0">
            <a:spAutoFit/>
          </a:bodyPr>
          <a:lstStyle/>
          <a:p>
            <a:r>
              <a:rPr lang="en-GB" sz="2400" dirty="0" smtClean="0">
                <a:latin typeface="Comic Sans MS" panose="030F0702030302020204" pitchFamily="66" charset="0"/>
              </a:rPr>
              <a:t>Some people like to go on holiday to a theme park . At a theme park there are lots of rollercoasters and activities. Some popular theme parks are Alton Towers, </a:t>
            </a:r>
            <a:r>
              <a:rPr lang="en-GB" sz="2400" dirty="0" err="1" smtClean="0">
                <a:latin typeface="Comic Sans MS" panose="030F0702030302020204" pitchFamily="66" charset="0"/>
              </a:rPr>
              <a:t>Flamingoland</a:t>
            </a:r>
            <a:r>
              <a:rPr lang="en-GB" sz="2400" dirty="0" smtClean="0">
                <a:latin typeface="Comic Sans MS" panose="030F0702030302020204" pitchFamily="66" charset="0"/>
              </a:rPr>
              <a:t>, </a:t>
            </a:r>
            <a:r>
              <a:rPr lang="en-GB" sz="2400" dirty="0" err="1" smtClean="0">
                <a:latin typeface="Comic Sans MS" panose="030F0702030302020204" pitchFamily="66" charset="0"/>
              </a:rPr>
              <a:t>Lightwater</a:t>
            </a:r>
            <a:r>
              <a:rPr lang="en-GB" sz="2400" dirty="0" smtClean="0">
                <a:latin typeface="Comic Sans MS" panose="030F0702030302020204" pitchFamily="66" charset="0"/>
              </a:rPr>
              <a:t> Valley.</a:t>
            </a:r>
            <a:endParaRPr lang="en-GB" sz="2400" dirty="0">
              <a:latin typeface="Comic Sans MS" panose="030F0702030302020204" pitchFamily="66" charset="0"/>
            </a:endParaRPr>
          </a:p>
        </p:txBody>
      </p:sp>
      <p:pic>
        <p:nvPicPr>
          <p:cNvPr id="5122" name="Picture 2" descr="Blog | Alton Towers Reso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186" y="587511"/>
            <a:ext cx="5305536" cy="4382053"/>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Lightwater Valley Interactive Park Ma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1742" y="587511"/>
            <a:ext cx="5486365" cy="4382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45572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ypes of Holiday - Travel With Ju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0166" y="478302"/>
            <a:ext cx="11310425" cy="588029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18186" y="5112913"/>
            <a:ext cx="10959921" cy="830997"/>
          </a:xfrm>
          <a:prstGeom prst="rect">
            <a:avLst/>
          </a:prstGeom>
          <a:noFill/>
        </p:spPr>
        <p:txBody>
          <a:bodyPr wrap="square" rtlCol="0">
            <a:spAutoFit/>
          </a:bodyPr>
          <a:lstStyle/>
          <a:p>
            <a:r>
              <a:rPr lang="en-GB" sz="2400" dirty="0" smtClean="0">
                <a:latin typeface="Comic Sans MS" panose="030F0702030302020204" pitchFamily="66" charset="0"/>
              </a:rPr>
              <a:t>Some people like to go on a skiing holiday. People go on skiing holidays to places where it is very snowy and with lots of hills and mountains.</a:t>
            </a:r>
            <a:endParaRPr lang="en-GB" sz="2400" dirty="0">
              <a:latin typeface="Comic Sans MS" panose="030F0702030302020204" pitchFamily="66" charset="0"/>
            </a:endParaRPr>
          </a:p>
        </p:txBody>
      </p:sp>
      <p:pic>
        <p:nvPicPr>
          <p:cNvPr id="4098" name="Picture 2" descr="Guide to your first family ski holida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186" y="693777"/>
            <a:ext cx="5398301" cy="428904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Ski holidays: What to do if you get injured on the slopes | The Independent  | The Independen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84508" y="712203"/>
            <a:ext cx="5393600" cy="4270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04571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ypes of Holiday - Travel With Ju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0166" y="478302"/>
            <a:ext cx="11310425" cy="588029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18186" y="5112913"/>
            <a:ext cx="10959921" cy="1200329"/>
          </a:xfrm>
          <a:prstGeom prst="rect">
            <a:avLst/>
          </a:prstGeom>
          <a:noFill/>
        </p:spPr>
        <p:txBody>
          <a:bodyPr wrap="square" rtlCol="0">
            <a:spAutoFit/>
          </a:bodyPr>
          <a:lstStyle/>
          <a:p>
            <a:r>
              <a:rPr lang="en-GB" sz="2400" dirty="0" smtClean="0">
                <a:latin typeface="Comic Sans MS" panose="030F0702030302020204" pitchFamily="66" charset="0"/>
              </a:rPr>
              <a:t>Some people like to go on holiday on Safari. Some people travel to countries such as South Africa, Kenya and Botswana. People travel on aeroplanes to go on safari.</a:t>
            </a:r>
            <a:endParaRPr lang="en-GB" sz="2400" dirty="0">
              <a:latin typeface="Comic Sans MS" panose="030F0702030302020204" pitchFamily="66" charset="0"/>
            </a:endParaRPr>
          </a:p>
        </p:txBody>
      </p:sp>
      <p:pic>
        <p:nvPicPr>
          <p:cNvPr id="3074" name="Picture 2" descr="Kenya Safari Holiday Packages – An Amazing Vacation Is Waiting For You | Safari  holidays, Kenya safari, National park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187" y="607228"/>
            <a:ext cx="5306096" cy="435113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Safari Tours 2021/2022 | Safari Group Tours | Virgin Holiday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05377" y="620039"/>
            <a:ext cx="5472729" cy="4351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46447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ypes of Holiday - Travel With Ju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0166" y="478302"/>
            <a:ext cx="11310425" cy="588029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25417" y="592428"/>
            <a:ext cx="10959921" cy="2308324"/>
          </a:xfrm>
          <a:prstGeom prst="rect">
            <a:avLst/>
          </a:prstGeom>
          <a:noFill/>
        </p:spPr>
        <p:txBody>
          <a:bodyPr wrap="square" rtlCol="0">
            <a:spAutoFit/>
          </a:bodyPr>
          <a:lstStyle/>
          <a:p>
            <a:pPr algn="ctr"/>
            <a:r>
              <a:rPr lang="en-GB" sz="7200" dirty="0" smtClean="0">
                <a:latin typeface="Comic Sans MS" panose="030F0702030302020204" pitchFamily="66" charset="0"/>
              </a:rPr>
              <a:t>Then</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A long time ago people mainly travelled by car, trains and buses to go on holiday. </a:t>
            </a:r>
            <a:endParaRPr lang="en-GB" sz="2400" dirty="0">
              <a:latin typeface="Comic Sans MS" panose="030F0702030302020204" pitchFamily="66" charset="0"/>
            </a:endParaRPr>
          </a:p>
        </p:txBody>
      </p:sp>
      <p:sp>
        <p:nvSpPr>
          <p:cNvPr id="5" name="AutoShape 2" descr="Top five family cars of the 1950s - Sag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172" name="Picture 4" descr="Moss Motors founder Al Moss dies - Hemmings Motor New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034" y="3014878"/>
            <a:ext cx="3489146" cy="3029031"/>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Bakers dolphin history"/>
          <p:cNvPicPr>
            <a:picLocks noChangeAspect="1" noChangeArrowheads="1"/>
          </p:cNvPicPr>
          <p:nvPr/>
        </p:nvPicPr>
        <p:blipFill rotWithShape="1">
          <a:blip r:embed="rId4">
            <a:extLst>
              <a:ext uri="{28A0092B-C50C-407E-A947-70E740481C1C}">
                <a14:useLocalDpi xmlns:a14="http://schemas.microsoft.com/office/drawing/2010/main" val="0"/>
              </a:ext>
            </a:extLst>
          </a:blip>
          <a:srcRect l="15363" t="23065" r="12341" b="16585"/>
          <a:stretch/>
        </p:blipFill>
        <p:spPr bwMode="auto">
          <a:xfrm>
            <a:off x="4520484" y="3014877"/>
            <a:ext cx="3515933" cy="3029031"/>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Railways50YearsAg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16722" y="3014876"/>
            <a:ext cx="3155918" cy="29889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50691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ypes of Holiday - Travel With Ju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0166" y="478302"/>
            <a:ext cx="11310425" cy="588029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25417" y="592428"/>
            <a:ext cx="10959921" cy="1938992"/>
          </a:xfrm>
          <a:prstGeom prst="rect">
            <a:avLst/>
          </a:prstGeom>
          <a:noFill/>
        </p:spPr>
        <p:txBody>
          <a:bodyPr wrap="square" rtlCol="0">
            <a:spAutoFit/>
          </a:bodyPr>
          <a:lstStyle/>
          <a:p>
            <a:pPr algn="ctr"/>
            <a:r>
              <a:rPr lang="en-GB" sz="7200" dirty="0" smtClean="0">
                <a:latin typeface="Comic Sans MS" panose="030F0702030302020204" pitchFamily="66" charset="0"/>
              </a:rPr>
              <a:t>Now</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A lot of people these days travel on holiday by aeroplane and boats. </a:t>
            </a:r>
            <a:endParaRPr lang="en-GB" sz="2400" dirty="0">
              <a:latin typeface="Comic Sans MS" panose="030F0702030302020204" pitchFamily="66" charset="0"/>
            </a:endParaRPr>
          </a:p>
        </p:txBody>
      </p:sp>
      <p:pic>
        <p:nvPicPr>
          <p:cNvPr id="8194" name="Picture 2" descr="British Airways places order for up to 42 B777-9 aircraft – Business  Travell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417" y="2645546"/>
            <a:ext cx="5342553" cy="3564529"/>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CDC Says Cruise Ships Can Sail Again, Sending Shares Of Carnival, Norwegian  And Royal Caribbean Soari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43223" y="2645546"/>
            <a:ext cx="5442115" cy="3564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889943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280</TotalTime>
  <Words>254</Words>
  <Application>Microsoft Office PowerPoint</Application>
  <PresentationFormat>Widescreen</PresentationFormat>
  <Paragraphs>16</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Mayson</dc:creator>
  <cp:lastModifiedBy>Aimee Doughty</cp:lastModifiedBy>
  <cp:revision>14</cp:revision>
  <dcterms:created xsi:type="dcterms:W3CDTF">2021-01-02T16:40:45Z</dcterms:created>
  <dcterms:modified xsi:type="dcterms:W3CDTF">2021-01-17T22:39:32Z</dcterms:modified>
</cp:coreProperties>
</file>