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5" r:id="rId2"/>
    <p:sldId id="276" r:id="rId3"/>
    <p:sldId id="277" r:id="rId4"/>
    <p:sldId id="278" r:id="rId5"/>
    <p:sldId id="279" r:id="rId6"/>
    <p:sldId id="281" r:id="rId7"/>
    <p:sldId id="284" r:id="rId8"/>
    <p:sldId id="285" r:id="rId9"/>
    <p:sldId id="286" r:id="rId10"/>
    <p:sldId id="287" r:id="rId11"/>
    <p:sldId id="267" r:id="rId12"/>
  </p:sldIdLst>
  <p:sldSz cx="9144000" cy="6858000" type="screen4x3"/>
  <p:notesSz cx="6858000" cy="9144000"/>
  <p:embeddedFontLs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3482"/>
    <a:srgbClr val="E8C500"/>
    <a:srgbClr val="E94E13"/>
    <a:srgbClr val="BC0105"/>
    <a:srgbClr val="DE1E5A"/>
    <a:srgbClr val="3FB1E5"/>
    <a:srgbClr val="00A8E7"/>
    <a:srgbClr val="CA095B"/>
    <a:srgbClr val="18A0DB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41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Say the sound /o/ and have children repeat it back multiple times.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144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Orangutan, octopus, ostrich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308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Otter, olive, octagon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191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Pause briefly after the initial sound of each word to assist students to identify the sounds</a:t>
            </a:r>
          </a:p>
          <a:p>
            <a:endParaRPr lang="en-AU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Chair, orange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3103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Octagon, triangle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8519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Otter,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213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Octopus, shell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711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m.au/resources/australian-resources-eylf/australian-resources-eylf-literacy/australian-resources-eylf-literacy-readi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eylf/australian-resources-eylf-literacy/australian-resources-eylf-literacy-readin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hlinkClick r:id="rId2"/>
            <a:extLst>
              <a:ext uri="{FF2B5EF4-FFF2-40B4-BE49-F238E27FC236}">
                <a16:creationId xmlns:a16="http://schemas.microsoft.com/office/drawing/2014/main" xmlns="" id="{7BC7C5DE-C0C5-40F3-BD94-BCD14BB08273}"/>
              </a:ext>
            </a:extLst>
          </p:cNvPr>
          <p:cNvSpPr/>
          <p:nvPr/>
        </p:nvSpPr>
        <p:spPr>
          <a:xfrm>
            <a:off x="3926113" y="5410501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8FFF644-064F-40C4-9D2C-198B18E3CFAA}"/>
              </a:ext>
            </a:extLst>
          </p:cNvPr>
          <p:cNvSpPr txBox="1"/>
          <p:nvPr/>
        </p:nvSpPr>
        <p:spPr>
          <a:xfrm>
            <a:off x="3194049" y="2074334"/>
            <a:ext cx="275590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O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8986A1-2554-4CF7-B7F1-E8E64976E734}"/>
              </a:ext>
            </a:extLst>
          </p:cNvPr>
          <p:cNvSpPr/>
          <p:nvPr/>
        </p:nvSpPr>
        <p:spPr>
          <a:xfrm>
            <a:off x="3791415" y="5244433"/>
            <a:ext cx="1561170" cy="11296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3EFD881-7CF0-4DFF-83EF-0C72A85D15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8735" y="2814568"/>
            <a:ext cx="1726530" cy="191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91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281F8D6-3BC2-4CBF-A55A-226133C7B000}"/>
              </a:ext>
            </a:extLst>
          </p:cNvPr>
          <p:cNvSpPr txBox="1"/>
          <p:nvPr/>
        </p:nvSpPr>
        <p:spPr>
          <a:xfrm>
            <a:off x="5309990" y="1616047"/>
            <a:ext cx="24468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b="1" dirty="0"/>
              <a:t>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1189E8-6DF4-43E7-83CF-8FC08E713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AU" dirty="0">
                <a:sym typeface="Arial"/>
              </a:rPr>
              <a:t>The Letter O Looks like This…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F7B0A08-CC83-4D76-8880-8AA363E62134}"/>
              </a:ext>
            </a:extLst>
          </p:cNvPr>
          <p:cNvSpPr txBox="1"/>
          <p:nvPr/>
        </p:nvSpPr>
        <p:spPr>
          <a:xfrm>
            <a:off x="1380801" y="1640173"/>
            <a:ext cx="24468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b="1" dirty="0"/>
              <a:t>O</a:t>
            </a:r>
          </a:p>
        </p:txBody>
      </p:sp>
      <p:sp>
        <p:nvSpPr>
          <p:cNvPr id="12" name="Start">
            <a:extLst>
              <a:ext uri="{FF2B5EF4-FFF2-40B4-BE49-F238E27FC236}">
                <a16:creationId xmlns:a16="http://schemas.microsoft.com/office/drawing/2014/main" xmlns="" id="{7E55BB59-1381-47F5-8099-ACCD80F2EF35}"/>
              </a:ext>
            </a:extLst>
          </p:cNvPr>
          <p:cNvSpPr/>
          <p:nvPr/>
        </p:nvSpPr>
        <p:spPr>
          <a:xfrm>
            <a:off x="6299310" y="317580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inish">
            <a:extLst>
              <a:ext uri="{FF2B5EF4-FFF2-40B4-BE49-F238E27FC236}">
                <a16:creationId xmlns:a16="http://schemas.microsoft.com/office/drawing/2014/main" xmlns="" id="{13C4B2D6-CFAE-4356-A0B2-81C9CD4F034B}"/>
              </a:ext>
            </a:extLst>
          </p:cNvPr>
          <p:cNvSpPr/>
          <p:nvPr/>
        </p:nvSpPr>
        <p:spPr>
          <a:xfrm>
            <a:off x="6568820" y="317580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t">
            <a:extLst>
              <a:ext uri="{FF2B5EF4-FFF2-40B4-BE49-F238E27FC236}">
                <a16:creationId xmlns:a16="http://schemas.microsoft.com/office/drawing/2014/main" xmlns="" id="{32C1332E-10FA-4859-A3E1-A9AB996BF758}"/>
              </a:ext>
            </a:extLst>
          </p:cNvPr>
          <p:cNvSpPr/>
          <p:nvPr/>
        </p:nvSpPr>
        <p:spPr>
          <a:xfrm>
            <a:off x="2368774" y="264007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inish">
            <a:extLst>
              <a:ext uri="{FF2B5EF4-FFF2-40B4-BE49-F238E27FC236}">
                <a16:creationId xmlns:a16="http://schemas.microsoft.com/office/drawing/2014/main" xmlns="" id="{742B440D-A755-49C2-9A44-CAB9EACEED16}"/>
              </a:ext>
            </a:extLst>
          </p:cNvPr>
          <p:cNvSpPr/>
          <p:nvPr/>
        </p:nvSpPr>
        <p:spPr>
          <a:xfrm>
            <a:off x="2631924" y="263608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14133F44-8797-476C-BA0B-F13AF94DF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583" y="1469456"/>
            <a:ext cx="1292464" cy="1292464"/>
          </a:xfrm>
          <a:prstGeom prst="rect">
            <a:avLst/>
          </a:prstGeom>
        </p:spPr>
      </p:pic>
      <p:sp>
        <p:nvSpPr>
          <p:cNvPr id="18" name="Title 20">
            <a:extLst>
              <a:ext uri="{FF2B5EF4-FFF2-40B4-BE49-F238E27FC236}">
                <a16:creationId xmlns:a16="http://schemas.microsoft.com/office/drawing/2014/main" xmlns="" id="{8483F675-318F-450A-9968-0E83C40C4283}"/>
              </a:ext>
            </a:extLst>
          </p:cNvPr>
          <p:cNvSpPr txBox="1">
            <a:spLocks/>
          </p:cNvSpPr>
          <p:nvPr/>
        </p:nvSpPr>
        <p:spPr>
          <a:xfrm>
            <a:off x="457198" y="542625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marL="228600" lvl="0" indent="-114300" algn="ctr">
              <a:spcBef>
                <a:spcPts val="0"/>
              </a:spcBef>
            </a:pPr>
            <a:r>
              <a:rPr lang="en-US" sz="1800" b="0" dirty="0">
                <a:solidFill>
                  <a:schemeClr val="tx1"/>
                </a:solidFill>
              </a:rPr>
              <a:t>Can you draw it with your finger?</a:t>
            </a:r>
            <a:endParaRPr lang="en-US" sz="1800" b="0" dirty="0">
              <a:solidFill>
                <a:schemeClr val="tx1"/>
              </a:solidFill>
              <a:sym typeface="NTR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EC80BA24-D0C1-4C61-AD35-8DEDDF922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922" y="2009174"/>
            <a:ext cx="1292464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6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-4.44444E-6 0.00023 C -0.00191 0.00185 -0.00364 0.00463 -0.0059 0.00579 C -0.00677 0.00625 -0.00746 0.00648 -0.00833 0.00694 C -0.00885 0.00741 -0.0092 0.0081 -0.00972 0.00833 C -0.01111 0.00926 -0.01232 0.00903 -0.01371 0.00972 C -0.01458 0.00995 -0.01527 0.01065 -0.01614 0.01088 C -0.01684 0.01111 -0.01736 0.01134 -0.01805 0.01157 C -0.02048 0.01366 -0.01875 0.0125 -0.02239 0.01366 C -0.02708 0.01481 -0.02222 0.01366 -0.02586 0.01481 C -0.02673 0.01505 -0.0276 0.01528 -0.02829 0.01551 C -0.02899 0.0162 -0.02951 0.0169 -0.0302 0.01736 C -0.03072 0.01782 -0.03125 0.01782 -0.03177 0.01805 C -0.03246 0.01852 -0.03298 0.01898 -0.03368 0.01944 C -0.03923 0.02361 -0.03055 0.01736 -0.03663 0.02268 C -0.03697 0.02292 -0.03767 0.02315 -0.03802 0.02338 C -0.03854 0.02384 -0.03906 0.02477 -0.03958 0.02523 C -0.0401 0.02592 -0.04097 0.02592 -0.04149 0.02662 C -0.04201 0.02708 -0.04218 0.02801 -0.04253 0.02847 C -0.04288 0.02917 -0.0434 0.02986 -0.04392 0.03055 C -0.04427 0.03125 -0.04444 0.03241 -0.04496 0.0331 C -0.04583 0.03426 -0.04791 0.03565 -0.04791 0.03588 C -0.05052 0.04282 -0.04704 0.03403 -0.05034 0.04028 C -0.05069 0.04097 -0.05104 0.0419 -0.05121 0.04282 C -0.05156 0.04352 -0.05138 0.04421 -0.05173 0.04467 C -0.05208 0.04537 -0.05277 0.0456 -0.05329 0.04606 L -0.05468 0.05185 C -0.05486 0.05255 -0.05486 0.05324 -0.0552 0.05393 C -0.05642 0.05625 -0.05729 0.0581 -0.05816 0.06111 C -0.06041 0.06991 -0.05798 0.06088 -0.06006 0.06759 C -0.06059 0.06898 -0.06076 0.07037 -0.06111 0.07199 C -0.0625 0.0787 -0.06041 0.06852 -0.06197 0.07662 C -0.06215 0.0919 -0.06215 0.10694 -0.0625 0.12222 C -0.06267 0.12685 -0.06319 0.13171 -0.06354 0.13657 C -0.06371 0.14236 -0.06388 0.14815 -0.06388 0.15393 C -0.06354 0.15856 -0.06284 0.16319 -0.0625 0.16759 C -0.06232 0.1706 -0.06232 0.17338 -0.06197 0.17616 C -0.06197 0.17685 -0.06163 0.17755 -0.06145 0.17801 C -0.05954 0.18773 -0.06163 0.17963 -0.05954 0.18657 C -0.05885 0.18912 -0.0592 0.18819 -0.05868 0.1912 C -0.0585 0.19167 -0.0585 0.19259 -0.05816 0.19305 C -0.05781 0.19375 -0.05711 0.19398 -0.05659 0.19444 C -0.05625 0.1956 -0.0559 0.19699 -0.05572 0.19838 C -0.05555 0.19907 -0.05555 0.20023 -0.0552 0.20092 C -0.05468 0.20162 -0.05381 0.20162 -0.05329 0.20208 C -0.05295 0.20278 -0.0526 0.20347 -0.05225 0.20417 C -0.05208 0.20463 -0.05208 0.20555 -0.05173 0.20602 C -0.05138 0.20694 -0.05069 0.20787 -0.05034 0.20856 C -0.04774 0.21342 -0.04947 0.21157 -0.04687 0.21389 C -0.04652 0.21458 -0.04618 0.21505 -0.04583 0.21574 C -0.04548 0.21667 -0.04548 0.21759 -0.04496 0.21852 C -0.04461 0.21898 -0.04392 0.21921 -0.0434 0.21967 C -0.04305 0.2206 -0.04253 0.22153 -0.04201 0.22222 C -0.04166 0.22292 -0.04149 0.22384 -0.04097 0.2243 C -0.04045 0.225 -0.03975 0.22523 -0.03906 0.22569 C -0.03888 0.22616 -0.03888 0.22685 -0.03854 0.22755 C -0.03836 0.22824 -0.03802 0.22893 -0.03767 0.2294 C -0.03663 0.23079 -0.03576 0.23241 -0.03472 0.23333 C -0.03246 0.23518 -0.03368 0.23426 -0.03125 0.23657 C -0.02934 0.24051 -0.03159 0.2368 -0.02777 0.24051 C -0.02708 0.2412 -0.02656 0.24236 -0.02586 0.24305 C -0.02552 0.24375 -0.02482 0.24398 -0.02447 0.24444 C -0.02048 0.24907 -0.02309 0.24768 -0.01996 0.24907 C -0.01961 0.24954 -0.01909 0.25 -0.01857 0.25023 C -0.01788 0.25069 -0.01718 0.25092 -0.01666 0.25162 C -0.01597 0.25208 -0.01579 0.25301 -0.0151 0.25347 C -0.01475 0.25393 -0.01423 0.25393 -0.01371 0.25417 C -0.01006 0.25625 -0.01336 0.25486 -0.00972 0.25625 C -0.00677 0.2588 -0.01006 0.25625 -0.0059 0.2581 C -0.0052 0.25833 -0.00468 0.25903 -0.00399 0.25949 C -0.00329 0.25972 -0.0026 0.25995 -0.00191 0.25995 C 0.00209 0.26134 -0.00069 0.26018 0.00434 0.26134 C 0.0158 0.26389 0.00452 0.2618 0.01372 0.26342 L 0.03125 0.26204 C 0.03212 0.2618 0.03421 0.26134 0.03507 0.26065 C 0.03577 0.26042 0.03646 0.25972 0.03716 0.25949 C 0.03976 0.25787 0.03733 0.25995 0.04046 0.25741 C 0.04167 0.25648 0.04289 0.25509 0.04393 0.25417 C 0.04445 0.2537 0.04497 0.25324 0.04532 0.25301 C 0.04566 0.25231 0.04601 0.25139 0.04636 0.25092 C 0.04844 0.24861 0.04879 0.24861 0.0507 0.24768 C 0.05122 0.24699 0.05174 0.2463 0.05226 0.24583 C 0.05261 0.24537 0.0533 0.24537 0.05365 0.24514 C 0.05469 0.24444 0.05573 0.24329 0.0566 0.24259 L 0.05816 0.2412 C 0.05834 0.24051 0.05834 0.23981 0.05851 0.23935 C 0.05938 0.23773 0.06042 0.23704 0.06146 0.23588 C 0.0625 0.23217 0.06129 0.23565 0.06355 0.23217 C 0.06355 0.23241 0.06598 0.22731 0.06632 0.22616 C 0.06667 0.22569 0.06684 0.22477 0.06737 0.2243 L 0.06875 0.22292 C 0.06893 0.22222 0.0691 0.22176 0.06928 0.22106 C 0.0698 0.21991 0.07101 0.21782 0.07171 0.21713 C 0.07223 0.21667 0.07275 0.21667 0.07327 0.21643 C 0.07344 0.21574 0.07327 0.21505 0.07379 0.21458 C 0.07414 0.21412 0.07466 0.21412 0.07518 0.21389 C 0.07587 0.21342 0.07657 0.2125 0.07709 0.21204 C 0.07744 0.21134 0.07778 0.21065 0.07813 0.20995 C 0.07848 0.20926 0.07917 0.2088 0.07952 0.2081 C 0.08247 0.20231 0.07691 0.21042 0.0816 0.20417 C 0.08178 0.20347 0.08195 0.20278 0.08195 0.20208 C 0.0823 0.20116 0.0823 0.2 0.08247 0.19884 C 0.08264 0.19815 0.08316 0.19768 0.08351 0.19699 C 0.08386 0.19583 0.08421 0.19491 0.08438 0.19375 C 0.08455 0.19305 0.0849 0.19236 0.0849 0.19167 C 0.08507 0.19074 0.08507 0.18958 0.08542 0.18842 C 0.08577 0.1875 0.08646 0.1868 0.08698 0.18588 C 0.08733 0.18403 0.0875 0.18333 0.08785 0.18125 C 0.08803 0.18009 0.08803 0.1787 0.08837 0.17755 C 0.08855 0.17639 0.08907 0.17523 0.08941 0.1743 C 0.08959 0.17338 0.08959 0.17245 0.08976 0.17153 C 0.08994 0.17083 0.09028 0.17037 0.09028 0.16967 C 0.09063 0.16759 0.0908 0.16528 0.09132 0.16319 C 0.09167 0.16111 0.09167 0.16042 0.09219 0.15856 C 0.09254 0.15741 0.09306 0.15648 0.09323 0.15532 C 0.09341 0.15417 0.09358 0.15324 0.09375 0.15208 C 0.09393 0.14977 0.0941 0.14722 0.09428 0.14491 C 0.09445 0.14305 0.0948 0.14097 0.0948 0.13912 C 0.0948 0.12778 0.09445 0.11643 0.09428 0.10532 C 0.0941 0.10278 0.09358 0.10092 0.09323 0.09884 C 0.09202 0.09097 0.09306 0.09444 0.09132 0.08958 C 0.09115 0.08889 0.09098 0.08796 0.0908 0.08704 C 0.09046 0.08565 0.09011 0.08449 0.08976 0.0831 C 0.08959 0.08241 0.08941 0.08194 0.08941 0.08125 C 0.08872 0.07778 0.08924 0.0794 0.08785 0.07662 C 0.08681 0.06991 0.08785 0.07616 0.08698 0.07153 C 0.08664 0.0706 0.08664 0.06967 0.08646 0.06875 C 0.08594 0.0669 0.08525 0.06505 0.0849 0.06296 C 0.08473 0.06111 0.08386 0.05555 0.08351 0.05463 C 0.08282 0.05278 0.08195 0.05116 0.0816 0.0493 C 0.08143 0.04861 0.08125 0.04792 0.08108 0.04745 C 0.08056 0.04653 0.08004 0.0456 0.07952 0.04467 C 0.07917 0.04421 0.079 0.04352 0.07865 0.04282 C 0.07761 0.0375 0.079 0.04282 0.07622 0.03819 C 0.07587 0.03773 0.07587 0.0368 0.0757 0.03634 C 0.07379 0.03217 0.07414 0.03426 0.07223 0.03102 C 0.07188 0.03055 0.07171 0.02963 0.07136 0.02917 C 0.07032 0.02778 0.06945 0.02778 0.06841 0.02731 C 0.06737 0.02338 0.06858 0.02685 0.06632 0.02384 C 0.06424 0.02106 0.06684 0.02268 0.06389 0.0213 L 0.06094 0.01875 C 0.06059 0.01829 0.06007 0.01759 0.05955 0.01736 L 0.05521 0.01551 C 0.05469 0.01528 0.05417 0.01505 0.05365 0.01481 C 0.05174 0.01342 0.05122 0.01296 0.04879 0.01227 C 0.04757 0.0118 0.04619 0.01134 0.04497 0.01088 C 0.04132 0.01018 0.04289 0.01065 0.04011 0.00972 C 0.03941 0.00926 0.03872 0.00856 0.03803 0.00833 C 0.03681 0.00787 0.03542 0.00741 0.03421 0.00694 C 0.03178 0.00625 0.03282 0.00671 0.03073 0.00579 C 0.03039 0.00486 0.03021 0.00393 0.02969 0.00324 C 0.02934 0.00255 0.02882 0.00278 0.0283 0.00255 C 0.02796 0.00208 0.02761 0.00162 0.02726 0.00116 " pathEditMode="relative" rAng="0" ptsTypes="AAAAAAAAAAAAAAAAAAAAAAAAAAAAAAAAAAAAAAAAAAAAAAAAAAAAAAAAAAAAAAAAAAAAAAAAAAAAAA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2.77778E-6 0.00023 C -0.00122 0.00069 -0.00261 0.00162 -0.00382 0.00254 C -0.00434 0.00278 -0.00486 0.00278 -0.00538 0.00324 C -0.00608 0.00393 -0.0066 0.00486 -0.00729 0.00579 C -0.00816 0.00671 -0.01025 0.00833 -0.01025 0.00856 C -0.01285 0.01366 -0.00938 0.00717 -0.01268 0.01157 C -0.01302 0.01204 -0.01337 0.01296 -0.01354 0.01366 C -0.01389 0.01435 -0.01407 0.01551 -0.01459 0.0162 C -0.01511 0.0169 -0.01597 0.0169 -0.0165 0.01736 C -0.01702 0.01782 -0.01754 0.01829 -0.01806 0.01875 C -0.01841 0.01967 -0.01841 0.0206 -0.01893 0.02129 C -0.01927 0.02176 -0.01997 0.02176 -0.02049 0.02199 C -0.02153 0.02268 -0.0224 0.02384 -0.02344 0.02454 L -0.02483 0.02592 C -0.02535 0.02639 -0.02587 0.02662 -0.02622 0.02731 C -0.02743 0.0287 -0.02778 0.02963 -0.02917 0.03055 C -0.02969 0.03079 -0.03021 0.03079 -0.03073 0.03102 C -0.03334 0.03634 -0.02986 0.03009 -0.03316 0.03426 C -0.03768 0.04051 -0.03125 0.03379 -0.03646 0.03889 C -0.03698 0.04051 -0.03698 0.04143 -0.03802 0.04282 C -0.03837 0.04329 -0.03889 0.04375 -0.03941 0.04421 L -0.0415 0.04792 L -0.04236 0.05 C -0.04254 0.05069 -0.04271 0.05139 -0.04288 0.05185 C -0.04341 0.05324 -0.04479 0.05579 -0.04479 0.05602 C -0.04584 0.06204 -0.04462 0.05648 -0.04636 0.06111 C -0.04653 0.06157 -0.04653 0.06227 -0.0467 0.06296 C -0.04757 0.06528 -0.04775 0.06551 -0.04879 0.06759 C -0.04896 0.06829 -0.04913 0.06921 -0.04913 0.07014 C -0.05 0.07592 -0.05035 0.0787 -0.0507 0.08449 C -0.05104 0.09051 -0.05139 0.09653 -0.05157 0.10254 C -0.05157 0.10926 -0.05139 0.11574 -0.05122 0.12222 C -0.05104 0.1243 -0.05087 0.12639 -0.0507 0.1287 C -0.05052 0.13102 -0.05018 0.13287 -0.04966 0.13518 C -0.04948 0.13588 -0.04948 0.13657 -0.04913 0.13704 C -0.04896 0.13796 -0.04861 0.13889 -0.04827 0.13981 C -0.0474 0.1456 -0.04844 0.14051 -0.04636 0.1456 C -0.04549 0.14722 -0.04514 0.14907 -0.04427 0.15069 C -0.04375 0.15208 -0.04271 0.15324 -0.04236 0.15463 C -0.04219 0.15532 -0.04219 0.15602 -0.04184 0.15671 C -0.0415 0.15741 -0.0408 0.15787 -0.04045 0.15856 C -0.03698 0.16389 -0.04219 0.15671 -0.03802 0.1625 C -0.03785 0.16319 -0.03785 0.16389 -0.0375 0.16435 C -0.03681 0.16597 -0.03559 0.16667 -0.03455 0.16759 C -0.0342 0.16829 -0.03403 0.16898 -0.03368 0.16967 C -0.03316 0.17014 -0.03264 0.17037 -0.03212 0.17083 C -0.02847 0.17454 -0.03108 0.17268 -0.02778 0.17477 C -0.02743 0.17546 -0.02726 0.17639 -0.02674 0.17685 C -0.02622 0.17731 -0.02552 0.17708 -0.02483 0.17754 C -0.02431 0.17754 -0.02379 0.17778 -0.02344 0.17801 C -0.01875 0.18125 -0.02275 0.17917 -0.01945 0.18079 C -0.01684 0.18287 -0.01858 0.18171 -0.01407 0.18333 L -0.01216 0.18403 C -0.01163 0.18426 -0.01129 0.18495 -0.01077 0.18518 C -0.00972 0.18565 -0.00313 0.18773 -0.00243 0.18773 C -0.00122 0.18819 -0.00018 0.18819 0.00104 0.18842 C 0.00225 0.18889 0.0033 0.18935 0.00451 0.18981 C 0.00712 0.19051 0.01198 0.19097 0.01423 0.1912 C 0.01979 0.19097 0.02517 0.19097 0.03073 0.19051 C 0.03212 0.19028 0.03403 0.18912 0.03507 0.18773 C 0.03576 0.18727 0.03593 0.18634 0.03663 0.18588 C 0.03715 0.18542 0.03802 0.18565 0.03854 0.18518 C 0.03923 0.18495 0.03993 0.18426 0.04045 0.18403 C 0.0408 0.18333 0.04114 0.18264 0.04149 0.18194 C 0.04184 0.18148 0.04253 0.18125 0.04288 0.18079 C 0.04375 0.17986 0.04444 0.17893 0.04531 0.17801 C 0.046 0.17754 0.0467 0.17731 0.04739 0.17685 C 0.04791 0.17616 0.04826 0.17546 0.04878 0.17477 C 0.0493 0.1743 0.04982 0.17407 0.05034 0.17361 C 0.05399 0.16944 0.04948 0.17361 0.05312 0.17037 C 0.05382 0.16898 0.05468 0.16782 0.05521 0.16643 C 0.05555 0.16551 0.05573 0.16458 0.05607 0.16366 C 0.05659 0.16296 0.05712 0.1625 0.05764 0.1618 C 0.05798 0.16111 0.05816 0.16042 0.0585 0.15995 C 0.05972 0.15555 0.05816 0.16018 0.06059 0.15671 C 0.06128 0.15555 0.0625 0.15278 0.0625 0.15301 C 0.06319 0.14792 0.0625 0.15046 0.06493 0.1456 L 0.06493 0.14583 C 0.06614 0.14074 0.06441 0.14676 0.06632 0.14167 C 0.06684 0.14051 0.06701 0.13935 0.06736 0.13842 C 0.06771 0.13727 0.0684 0.13634 0.06875 0.13518 C 0.06909 0.13449 0.06909 0.13379 0.06927 0.1331 C 0.06962 0.13217 0.06996 0.13102 0.07031 0.12986 C 0.07048 0.1294 0.07048 0.1287 0.07083 0.12801 C 0.07118 0.12685 0.07187 0.12592 0.07222 0.12477 C 0.07291 0.12292 0.07257 0.12176 0.07326 0.11944 C 0.07343 0.11852 0.07378 0.11782 0.07413 0.1169 C 0.0743 0.11551 0.07448 0.11389 0.07465 0.1125 C 0.07517 0.10903 0.07604 0.10254 0.07604 0.10278 C 0.07673 0.09143 0.07691 0.09375 0.07604 0.07986 C 0.07587 0.07662 0.07534 0.07639 0.07465 0.07338 C 0.07448 0.07245 0.0743 0.07176 0.07413 0.07083 C 0.07378 0.06852 0.07326 0.06435 0.07274 0.06227 C 0.07239 0.06134 0.07205 0.06018 0.0717 0.05903 C 0.07135 0.0581 0.071 0.05741 0.07083 0.05648 C 0.07031 0.05486 0.07014 0.05347 0.06979 0.05185 C 0.06962 0.05116 0.06962 0.05046 0.06927 0.05 C 0.06875 0.04861 0.06788 0.04745 0.06736 0.04606 C 0.06649 0.04421 0.0658 0.04259 0.06493 0.04097 C 0.06458 0.04028 0.06423 0.03958 0.06389 0.03889 C 0.06319 0.03773 0.06267 0.0368 0.06198 0.03565 C 0.06146 0.03495 0.06093 0.03426 0.06059 0.03379 C 0.05972 0.03032 0.06059 0.03287 0.0585 0.03055 C 0.05434 0.02569 0.0585 0.02963 0.05521 0.02662 C 0.05451 0.02523 0.05434 0.02315 0.05312 0.02268 C 0.05121 0.02176 0.05208 0.02245 0.05034 0.0206 C 0.05 0.02014 0.04965 0.01921 0.0493 0.01875 C 0.04896 0.01829 0.04826 0.01805 0.04791 0.01736 C 0.04462 0.0125 0.04739 0.01412 0.04444 0.01296 C 0.0434 0.01157 0.04271 0.00995 0.04149 0.00903 C 0.03437 0.00254 0.04184 0.00903 0.03663 0.00509 C 0.03107 0.00092 0.03975 0.00717 0.03368 0.00185 C 0.03281 0.00116 0.03212 0.00116 0.03125 0.00116 " pathEditMode="relative" rAng="0" ptsTypes="AAAAAAAAAAAAAAAAAAAAAAAAAAAAAAAAAAAAAAAAAAAAAAAAAAAAAAAAAAAAAAAAAAAAAAAAAAAAAAAAAAAAAAAAAAAAAAAAAAAAAAAAAAAAAAAAAA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9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Letter O Sounds like This…</a:t>
            </a:r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xmlns="" id="{895DB083-03DC-4057-B00A-7970D694A37C}"/>
              </a:ext>
            </a:extLst>
          </p:cNvPr>
          <p:cNvSpPr txBox="1">
            <a:spLocks/>
          </p:cNvSpPr>
          <p:nvPr/>
        </p:nvSpPr>
        <p:spPr>
          <a:xfrm>
            <a:off x="457198" y="147320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marL="114300" algn="ctr"/>
            <a:r>
              <a:rPr lang="en-AU" dirty="0"/>
              <a:t>O, O, O</a:t>
            </a:r>
          </a:p>
        </p:txBody>
      </p:sp>
      <p:pic>
        <p:nvPicPr>
          <p:cNvPr id="6" name="Picture 5" descr="A picture containing yellow, orange, fruit, sitting&#10;&#10;Description automatically generated">
            <a:extLst>
              <a:ext uri="{FF2B5EF4-FFF2-40B4-BE49-F238E27FC236}">
                <a16:creationId xmlns:a16="http://schemas.microsoft.com/office/drawing/2014/main" xmlns="" id="{B8A0CBF7-F28B-4D9B-93B1-ADF60A94ED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540" y="2495644"/>
            <a:ext cx="5727266" cy="410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92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A3DF6E-6206-4375-B494-73382F84F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It Can Also Look like This…</a:t>
            </a:r>
            <a:endParaRPr lang="en-GB" dirty="0"/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52C6BDA7-9E0D-4A6B-9190-A7917558E9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4" t="27756" r="25062" b="26875"/>
          <a:stretch/>
        </p:blipFill>
        <p:spPr>
          <a:xfrm>
            <a:off x="3842405" y="2118729"/>
            <a:ext cx="1449659" cy="1231096"/>
          </a:xfrm>
          <a:prstGeom prst="rect">
            <a:avLst/>
          </a:prstGeom>
        </p:spPr>
      </p:pic>
      <p:pic>
        <p:nvPicPr>
          <p:cNvPr id="8" name="Picture 7" descr="A picture containing bicycle, sword, knot&#10;&#10;Description automatically generated">
            <a:extLst>
              <a:ext uri="{FF2B5EF4-FFF2-40B4-BE49-F238E27FC236}">
                <a16:creationId xmlns:a16="http://schemas.microsoft.com/office/drawing/2014/main" xmlns="" id="{C0FA6A80-E68A-4DCC-83DF-BA863F2915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79" y="1537194"/>
            <a:ext cx="2394167" cy="2394167"/>
          </a:xfrm>
          <a:prstGeom prst="rect">
            <a:avLst/>
          </a:prstGeom>
        </p:spPr>
      </p:pic>
      <p:pic>
        <p:nvPicPr>
          <p:cNvPr id="11" name="Picture 10" descr="A picture containing wooden, building, sitting, dark&#10;&#10;Description automatically generated">
            <a:extLst>
              <a:ext uri="{FF2B5EF4-FFF2-40B4-BE49-F238E27FC236}">
                <a16:creationId xmlns:a16="http://schemas.microsoft.com/office/drawing/2014/main" xmlns="" id="{DBE791EE-025C-462F-91F4-9D23946751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98" y="1741628"/>
            <a:ext cx="1773341" cy="1991120"/>
          </a:xfrm>
          <a:prstGeom prst="rect">
            <a:avLst/>
          </a:prstGeom>
        </p:spPr>
      </p:pic>
      <p:pic>
        <p:nvPicPr>
          <p:cNvPr id="14" name="Picture 13" descr="A picture containing mug&#10;&#10;Description automatically generated">
            <a:extLst>
              <a:ext uri="{FF2B5EF4-FFF2-40B4-BE49-F238E27FC236}">
                <a16:creationId xmlns:a16="http://schemas.microsoft.com/office/drawing/2014/main" xmlns="" id="{C1D15B44-67D0-4DE9-B12E-F5F74B9536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780" y="3732748"/>
            <a:ext cx="2713514" cy="2732728"/>
          </a:xfrm>
          <a:prstGeom prst="rect">
            <a:avLst/>
          </a:prstGeom>
        </p:spPr>
      </p:pic>
      <p:pic>
        <p:nvPicPr>
          <p:cNvPr id="17" name="Picture 16" descr="A picture containing device&#10;&#10;Description automatically generated">
            <a:extLst>
              <a:ext uri="{FF2B5EF4-FFF2-40B4-BE49-F238E27FC236}">
                <a16:creationId xmlns:a16="http://schemas.microsoft.com/office/drawing/2014/main" xmlns="" id="{8E106FB7-08BD-4079-88DE-15A67DB266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597" y="4196799"/>
            <a:ext cx="1840818" cy="1867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9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FB9E21-EF76-4434-A304-CF34983BE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15814" y="478895"/>
            <a:ext cx="11766100" cy="994306"/>
          </a:xfrm>
        </p:spPr>
        <p:txBody>
          <a:bodyPr/>
          <a:lstStyle/>
          <a:p>
            <a:pPr algn="ctr"/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600" dirty="0">
                <a:latin typeface="+mn-lt"/>
              </a:rPr>
              <a:t>T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600" dirty="0">
                <a:latin typeface="+mn-lt"/>
              </a:rPr>
              <a:t>S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tart with O Are…</a:t>
            </a:r>
            <a:endParaRPr lang="en-GB" sz="3600" dirty="0">
              <a:latin typeface="+mn-lt"/>
            </a:endParaRPr>
          </a:p>
        </p:txBody>
      </p:sp>
      <p:pic>
        <p:nvPicPr>
          <p:cNvPr id="5" name="Picture 4" descr="A close up of an animal&#10;&#10;Description automatically generated">
            <a:extLst>
              <a:ext uri="{FF2B5EF4-FFF2-40B4-BE49-F238E27FC236}">
                <a16:creationId xmlns:a16="http://schemas.microsoft.com/office/drawing/2014/main" xmlns="" id="{62B68027-2011-4FDF-83AA-647B0A1119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338" y="3801349"/>
            <a:ext cx="3439778" cy="2337974"/>
          </a:xfrm>
          <a:prstGeom prst="rect">
            <a:avLst/>
          </a:prstGeom>
        </p:spPr>
      </p:pic>
      <p:pic>
        <p:nvPicPr>
          <p:cNvPr id="8" name="Picture 7" descr="A bird standing on top of a grass covered field&#10;&#10;Description automatically generated">
            <a:extLst>
              <a:ext uri="{FF2B5EF4-FFF2-40B4-BE49-F238E27FC236}">
                <a16:creationId xmlns:a16="http://schemas.microsoft.com/office/drawing/2014/main" xmlns="" id="{DC95A808-8809-4F7B-8E08-642CFD2838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105" y="2447693"/>
            <a:ext cx="2509768" cy="3346356"/>
          </a:xfrm>
          <a:prstGeom prst="rect">
            <a:avLst/>
          </a:prstGeom>
        </p:spPr>
      </p:pic>
      <p:pic>
        <p:nvPicPr>
          <p:cNvPr id="11" name="Picture 10" descr="A close up of an animal&#10;&#10;Description automatically generated">
            <a:extLst>
              <a:ext uri="{FF2B5EF4-FFF2-40B4-BE49-F238E27FC236}">
                <a16:creationId xmlns:a16="http://schemas.microsoft.com/office/drawing/2014/main" xmlns="" id="{DCEF6594-4B53-4495-A68F-4FD4A341DC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675" y="1473201"/>
            <a:ext cx="3207091" cy="2132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75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FB9E21-EF76-4434-A304-CF34983BE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15814" y="478895"/>
            <a:ext cx="11766100" cy="994306"/>
          </a:xfrm>
        </p:spPr>
        <p:txBody>
          <a:bodyPr/>
          <a:lstStyle/>
          <a:p>
            <a:pPr algn="ctr"/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600" dirty="0">
                <a:latin typeface="+mn-lt"/>
              </a:rPr>
              <a:t>T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600" dirty="0">
                <a:latin typeface="+mn-lt"/>
              </a:rPr>
              <a:t>S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tart with O Are…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 descr="A picture containing building, window, sitting, clock&#10;&#10;Description automatically generated">
            <a:extLst>
              <a:ext uri="{FF2B5EF4-FFF2-40B4-BE49-F238E27FC236}">
                <a16:creationId xmlns:a16="http://schemas.microsoft.com/office/drawing/2014/main" xmlns="" id="{ED90AE0E-9232-4AA2-A013-9C346A5543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377" y="1991649"/>
            <a:ext cx="3006368" cy="2003896"/>
          </a:xfrm>
          <a:prstGeom prst="rect">
            <a:avLst/>
          </a:prstGeom>
        </p:spPr>
      </p:pic>
      <p:pic>
        <p:nvPicPr>
          <p:cNvPr id="7" name="Picture 6" descr="A variety of fruit on display&#10;&#10;Description automatically generated">
            <a:extLst>
              <a:ext uri="{FF2B5EF4-FFF2-40B4-BE49-F238E27FC236}">
                <a16:creationId xmlns:a16="http://schemas.microsoft.com/office/drawing/2014/main" xmlns="" id="{73CACC0F-2FED-41A9-A738-C35C5281548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0" t="32201"/>
          <a:stretch/>
        </p:blipFill>
        <p:spPr>
          <a:xfrm>
            <a:off x="2369946" y="4288672"/>
            <a:ext cx="3484640" cy="1952412"/>
          </a:xfrm>
          <a:prstGeom prst="rect">
            <a:avLst/>
          </a:prstGeom>
        </p:spPr>
      </p:pic>
      <p:pic>
        <p:nvPicPr>
          <p:cNvPr id="11" name="Picture 10" descr="A close up of an animal&#10;&#10;Description automatically generated">
            <a:extLst>
              <a:ext uri="{FF2B5EF4-FFF2-40B4-BE49-F238E27FC236}">
                <a16:creationId xmlns:a16="http://schemas.microsoft.com/office/drawing/2014/main" xmlns="" id="{8616000E-65D2-4A78-9DC2-86D8E1F7B80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428" y="1405996"/>
            <a:ext cx="3901440" cy="224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8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O?</a:t>
            </a:r>
            <a:endParaRPr lang="en-GB" dirty="0"/>
          </a:p>
        </p:txBody>
      </p:sp>
      <p:pic>
        <p:nvPicPr>
          <p:cNvPr id="4" name="orange">
            <a:extLst>
              <a:ext uri="{FF2B5EF4-FFF2-40B4-BE49-F238E27FC236}">
                <a16:creationId xmlns:a16="http://schemas.microsoft.com/office/drawing/2014/main" xmlns="" id="{B10E0DE9-3346-48B2-8496-0ACCEB5D13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37582" y="2668833"/>
            <a:ext cx="3014325" cy="2162213"/>
          </a:xfrm>
          <a:prstGeom prst="rect">
            <a:avLst/>
          </a:prstGeom>
        </p:spPr>
      </p:pic>
      <p:pic>
        <p:nvPicPr>
          <p:cNvPr id="14" name="chair">
            <a:extLst>
              <a:ext uri="{FF2B5EF4-FFF2-40B4-BE49-F238E27FC236}">
                <a16:creationId xmlns:a16="http://schemas.microsoft.com/office/drawing/2014/main" xmlns="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94514" y="1963849"/>
            <a:ext cx="1956438" cy="3436451"/>
          </a:xfrm>
          <a:prstGeom prst="rect">
            <a:avLst/>
          </a:prstGeom>
          <a:noFill/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xmlns="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</a:t>
            </a:r>
          </a:p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xmlns="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72330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O?</a:t>
            </a:r>
            <a:endParaRPr lang="en-GB" dirty="0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xmlns="" id="{3183B716-0827-4928-9725-69771BB915F8}"/>
              </a:ext>
            </a:extLst>
          </p:cNvPr>
          <p:cNvSpPr/>
          <p:nvPr/>
        </p:nvSpPr>
        <p:spPr>
          <a:xfrm flipH="1">
            <a:off x="5076334" y="2100164"/>
            <a:ext cx="3068610" cy="2461011"/>
          </a:xfrm>
          <a:prstGeom prst="triangle">
            <a:avLst/>
          </a:prstGeom>
          <a:solidFill>
            <a:srgbClr val="4A34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Octagon 2">
            <a:extLst>
              <a:ext uri="{FF2B5EF4-FFF2-40B4-BE49-F238E27FC236}">
                <a16:creationId xmlns:a16="http://schemas.microsoft.com/office/drawing/2014/main" xmlns="" id="{247938F5-A0FE-4A70-B5A7-29DE84070884}"/>
              </a:ext>
            </a:extLst>
          </p:cNvPr>
          <p:cNvSpPr/>
          <p:nvPr/>
        </p:nvSpPr>
        <p:spPr>
          <a:xfrm>
            <a:off x="1086232" y="2305991"/>
            <a:ext cx="2469842" cy="2469842"/>
          </a:xfrm>
          <a:prstGeom prst="octagon">
            <a:avLst/>
          </a:prstGeom>
          <a:solidFill>
            <a:srgbClr val="4A348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ry Again">
            <a:extLst>
              <a:ext uri="{FF2B5EF4-FFF2-40B4-BE49-F238E27FC236}">
                <a16:creationId xmlns:a16="http://schemas.microsoft.com/office/drawing/2014/main" xmlns="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</a:t>
            </a:r>
          </a:p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xmlns="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29694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O?</a:t>
            </a:r>
            <a:endParaRPr lang="en-GB" dirty="0"/>
          </a:p>
        </p:txBody>
      </p:sp>
      <p:pic>
        <p:nvPicPr>
          <p:cNvPr id="14" name="parrot">
            <a:extLst>
              <a:ext uri="{FF2B5EF4-FFF2-40B4-BE49-F238E27FC236}">
                <a16:creationId xmlns:a16="http://schemas.microsoft.com/office/drawing/2014/main" xmlns="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4642" y="2552370"/>
            <a:ext cx="2995185" cy="2275017"/>
          </a:xfrm>
          <a:prstGeom prst="rect">
            <a:avLst/>
          </a:prstGeom>
          <a:noFill/>
        </p:spPr>
      </p:pic>
      <p:pic>
        <p:nvPicPr>
          <p:cNvPr id="12" name="house">
            <a:extLst>
              <a:ext uri="{FF2B5EF4-FFF2-40B4-BE49-F238E27FC236}">
                <a16:creationId xmlns:a16="http://schemas.microsoft.com/office/drawing/2014/main" xmlns="" id="{E6B35D61-73B8-4D67-9DF9-71DF1EDA46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80709" y="2780102"/>
            <a:ext cx="3290564" cy="18811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xmlns="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</a:t>
            </a:r>
          </a:p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xmlns="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304680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O?</a:t>
            </a:r>
            <a:endParaRPr lang="en-GB" dirty="0"/>
          </a:p>
        </p:txBody>
      </p:sp>
      <p:pic>
        <p:nvPicPr>
          <p:cNvPr id="14" name="elephant">
            <a:extLst>
              <a:ext uri="{FF2B5EF4-FFF2-40B4-BE49-F238E27FC236}">
                <a16:creationId xmlns:a16="http://schemas.microsoft.com/office/drawing/2014/main" xmlns="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28876" y="2343439"/>
            <a:ext cx="2568768" cy="2345858"/>
          </a:xfrm>
          <a:prstGeom prst="rect">
            <a:avLst/>
          </a:prstGeom>
          <a:noFill/>
        </p:spPr>
      </p:pic>
      <p:pic>
        <p:nvPicPr>
          <p:cNvPr id="6" name="popcorn">
            <a:extLst>
              <a:ext uri="{FF2B5EF4-FFF2-40B4-BE49-F238E27FC236}">
                <a16:creationId xmlns:a16="http://schemas.microsoft.com/office/drawing/2014/main" xmlns="" id="{DBA0E8D8-E4BF-4BDB-89F5-44FCB2F2CA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8348" y="2546934"/>
            <a:ext cx="3166872" cy="2124076"/>
          </a:xfrm>
          <a:prstGeom prst="rect">
            <a:avLst/>
          </a:prstGeom>
        </p:spPr>
      </p:pic>
      <p:sp>
        <p:nvSpPr>
          <p:cNvPr id="15" name="Try Again">
            <a:extLst>
              <a:ext uri="{FF2B5EF4-FFF2-40B4-BE49-F238E27FC236}">
                <a16:creationId xmlns:a16="http://schemas.microsoft.com/office/drawing/2014/main" xmlns="" id="{02078442-F0E0-47DB-8748-B394F5A7CB77}"/>
              </a:ext>
            </a:extLst>
          </p:cNvPr>
          <p:cNvSpPr txBox="1"/>
          <p:nvPr/>
        </p:nvSpPr>
        <p:spPr>
          <a:xfrm>
            <a:off x="1926431" y="1905506"/>
            <a:ext cx="5281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Try</a:t>
            </a:r>
          </a:p>
          <a:p>
            <a:pPr algn="ctr"/>
            <a:r>
              <a:rPr lang="en-GB" sz="9600" b="1" dirty="0">
                <a:ln w="28575">
                  <a:solidFill>
                    <a:sysClr val="windowText" lastClr="000000"/>
                  </a:solidFill>
                </a:ln>
                <a:solidFill>
                  <a:schemeClr val="accent2"/>
                </a:solidFill>
              </a:rPr>
              <a:t>Again!</a:t>
            </a:r>
          </a:p>
        </p:txBody>
      </p:sp>
      <p:pic>
        <p:nvPicPr>
          <p:cNvPr id="18" name="confetti" descr="A screen shot of a computer&#10;&#10;Description automatically generated">
            <a:extLst>
              <a:ext uri="{FF2B5EF4-FFF2-40B4-BE49-F238E27FC236}">
                <a16:creationId xmlns:a16="http://schemas.microsoft.com/office/drawing/2014/main" xmlns="" id="{591C748A-4054-4BA9-BBFC-FE17E27374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640" y="0"/>
            <a:ext cx="9589750" cy="6858000"/>
          </a:xfrm>
          <a:prstGeom prst="rect">
            <a:avLst/>
          </a:prstGeom>
        </p:spPr>
      </p:pic>
      <p:sp>
        <p:nvSpPr>
          <p:cNvPr id="16" name="Yes">
            <a:extLst>
              <a:ext uri="{FF2B5EF4-FFF2-40B4-BE49-F238E27FC236}">
                <a16:creationId xmlns:a16="http://schemas.microsoft.com/office/drawing/2014/main" xmlns="" id="{933DD436-026C-475A-A71E-E6FEDF03F53E}"/>
              </a:ext>
            </a:extLst>
          </p:cNvPr>
          <p:cNvSpPr txBox="1"/>
          <p:nvPr/>
        </p:nvSpPr>
        <p:spPr>
          <a:xfrm>
            <a:off x="2386517" y="2105561"/>
            <a:ext cx="4595621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ln w="57150"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Yes!</a:t>
            </a:r>
          </a:p>
        </p:txBody>
      </p:sp>
    </p:spTree>
    <p:extLst>
      <p:ext uri="{BB962C8B-B14F-4D97-AF65-F5344CB8AC3E}">
        <p14:creationId xmlns:p14="http://schemas.microsoft.com/office/powerpoint/2010/main" val="385256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xmlns="" id="{8DEEC6D1-4056-4F8D-A140-6EDBAB7016CC}"/>
              </a:ext>
            </a:extLst>
          </p:cNvPr>
          <p:cNvSpPr/>
          <p:nvPr/>
        </p:nvSpPr>
        <p:spPr>
          <a:xfrm>
            <a:off x="3926114" y="2989943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xmlns="" id="{9123A7C5-1A9D-4712-AC71-475C5A842DF7}"/>
              </a:ext>
            </a:extLst>
          </p:cNvPr>
          <p:cNvSpPr/>
          <p:nvPr/>
        </p:nvSpPr>
        <p:spPr>
          <a:xfrm>
            <a:off x="3926114" y="2989943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</TotalTime>
  <Words>161</Words>
  <Application>Microsoft Office PowerPoint</Application>
  <PresentationFormat>On-screen Show (4:3)</PresentationFormat>
  <Paragraphs>42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NTR</vt:lpstr>
      <vt:lpstr>Twinkl</vt:lpstr>
      <vt:lpstr>Arial</vt:lpstr>
      <vt:lpstr>Calibri</vt:lpstr>
      <vt:lpstr>Office Theme</vt:lpstr>
      <vt:lpstr>PowerPoint Presentation</vt:lpstr>
      <vt:lpstr>The Letter O Looks like This…</vt:lpstr>
      <vt:lpstr>The Letter O Sounds like This…</vt:lpstr>
      <vt:lpstr>It Can Also Look like This…</vt:lpstr>
      <vt:lpstr>Some Things That Start with O Are…</vt:lpstr>
      <vt:lpstr>Some Things That Start with O Are…</vt:lpstr>
      <vt:lpstr>Which of These Start with O?</vt:lpstr>
      <vt:lpstr>Which of These Start with O?</vt:lpstr>
      <vt:lpstr>Which of These Start with O?</vt:lpstr>
      <vt:lpstr>Which of These Start with O?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Richard Wehli</dc:creator>
  <cp:lastModifiedBy>user</cp:lastModifiedBy>
  <cp:revision>87</cp:revision>
  <dcterms:created xsi:type="dcterms:W3CDTF">2020-07-02T08:50:28Z</dcterms:created>
  <dcterms:modified xsi:type="dcterms:W3CDTF">2021-01-02T14:39:49Z</dcterms:modified>
</cp:coreProperties>
</file>