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75" r:id="rId2"/>
    <p:sldId id="276" r:id="rId3"/>
    <p:sldId id="277" r:id="rId4"/>
    <p:sldId id="278" r:id="rId5"/>
    <p:sldId id="279" r:id="rId6"/>
    <p:sldId id="281" r:id="rId7"/>
    <p:sldId id="284" r:id="rId8"/>
    <p:sldId id="285" r:id="rId9"/>
    <p:sldId id="286" r:id="rId10"/>
    <p:sldId id="287" r:id="rId11"/>
    <p:sldId id="267" r:id="rId12"/>
  </p:sldIdLst>
  <p:sldSz cx="9144000" cy="6858000" type="screen4x3"/>
  <p:notesSz cx="6858000" cy="9144000"/>
  <p:embeddedFontLst>
    <p:embeddedFont>
      <p:font typeface="Twinkl" panose="020B0604020202020204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3482"/>
    <a:srgbClr val="E8C500"/>
    <a:srgbClr val="E94E13"/>
    <a:srgbClr val="BC0105"/>
    <a:srgbClr val="DE1E5A"/>
    <a:srgbClr val="3FB1E5"/>
    <a:srgbClr val="00A8E7"/>
    <a:srgbClr val="CA095B"/>
    <a:srgbClr val="18A0DB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7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1410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Say the sound /k/ and have children repeat it back multiple times.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1449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Kangaroo, koala, key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93081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Kitten, kayak, kiwi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1918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Pause briefly after the initial sound of each word to assist students to identify the sounds</a:t>
            </a:r>
          </a:p>
          <a:p>
            <a:endParaRPr lang="en-AU" dirty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r>
              <a:rPr lang="en-A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Bed, king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3103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Kite, scissors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28519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Koala, spoon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213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Kettle, moon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711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twinkl.com.au/resources/australian-resources-eylf/australian-resources-eylf-literacy/australian-resources-eylf-literacy-readin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m.au/resources/australian-resources-eylf/australian-resources-eylf-literacy/australian-resources-eylf-literacy-reading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hlinkClick r:id="rId2"/>
            <a:extLst>
              <a:ext uri="{FF2B5EF4-FFF2-40B4-BE49-F238E27FC236}">
                <a16:creationId xmlns:a16="http://schemas.microsoft.com/office/drawing/2014/main" xmlns="" id="{7BC7C5DE-C0C5-40F3-BD94-BCD14BB08273}"/>
              </a:ext>
            </a:extLst>
          </p:cNvPr>
          <p:cNvSpPr/>
          <p:nvPr/>
        </p:nvSpPr>
        <p:spPr>
          <a:xfrm>
            <a:off x="3926113" y="5410501"/>
            <a:ext cx="1291772" cy="878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8FFF644-064F-40C4-9D2C-198B18E3CFAA}"/>
              </a:ext>
            </a:extLst>
          </p:cNvPr>
          <p:cNvSpPr txBox="1"/>
          <p:nvPr/>
        </p:nvSpPr>
        <p:spPr>
          <a:xfrm>
            <a:off x="3194049" y="2074334"/>
            <a:ext cx="275590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K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8986A1-2554-4CF7-B7F1-E8E64976E734}"/>
              </a:ext>
            </a:extLst>
          </p:cNvPr>
          <p:cNvSpPr/>
          <p:nvPr/>
        </p:nvSpPr>
        <p:spPr>
          <a:xfrm>
            <a:off x="3791415" y="5244433"/>
            <a:ext cx="1561170" cy="11296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3EFD881-7CF0-4DFF-83EF-0C72A85D15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64652" y="2820678"/>
            <a:ext cx="1587933" cy="1740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91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281F8D6-3BC2-4CBF-A55A-226133C7B000}"/>
              </a:ext>
            </a:extLst>
          </p:cNvPr>
          <p:cNvSpPr txBox="1"/>
          <p:nvPr/>
        </p:nvSpPr>
        <p:spPr>
          <a:xfrm>
            <a:off x="5309990" y="1616047"/>
            <a:ext cx="244686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b="1" dirty="0"/>
              <a:t>k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D21189E8-6DF4-43E7-83CF-8FC08E713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AU" dirty="0">
                <a:sym typeface="Arial"/>
              </a:rPr>
              <a:t>The Letter K Looks like This…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F7B0A08-CC83-4D76-8880-8AA363E62134}"/>
              </a:ext>
            </a:extLst>
          </p:cNvPr>
          <p:cNvSpPr txBox="1"/>
          <p:nvPr/>
        </p:nvSpPr>
        <p:spPr>
          <a:xfrm>
            <a:off x="1380801" y="1640173"/>
            <a:ext cx="244686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b="1" dirty="0"/>
              <a:t>K</a:t>
            </a:r>
          </a:p>
        </p:txBody>
      </p:sp>
      <p:sp>
        <p:nvSpPr>
          <p:cNvPr id="12" name="Start">
            <a:extLst>
              <a:ext uri="{FF2B5EF4-FFF2-40B4-BE49-F238E27FC236}">
                <a16:creationId xmlns:a16="http://schemas.microsoft.com/office/drawing/2014/main" xmlns="" id="{7E55BB59-1381-47F5-8099-ACCD80F2EF35}"/>
              </a:ext>
            </a:extLst>
          </p:cNvPr>
          <p:cNvSpPr/>
          <p:nvPr/>
        </p:nvSpPr>
        <p:spPr>
          <a:xfrm>
            <a:off x="6020246" y="2438342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inish">
            <a:extLst>
              <a:ext uri="{FF2B5EF4-FFF2-40B4-BE49-F238E27FC236}">
                <a16:creationId xmlns:a16="http://schemas.microsoft.com/office/drawing/2014/main" xmlns="" id="{13C4B2D6-CFAE-4356-A0B2-81C9CD4F034B}"/>
              </a:ext>
            </a:extLst>
          </p:cNvPr>
          <p:cNvSpPr/>
          <p:nvPr/>
        </p:nvSpPr>
        <p:spPr>
          <a:xfrm>
            <a:off x="7010407" y="4406050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t">
            <a:extLst>
              <a:ext uri="{FF2B5EF4-FFF2-40B4-BE49-F238E27FC236}">
                <a16:creationId xmlns:a16="http://schemas.microsoft.com/office/drawing/2014/main" xmlns="" id="{32C1332E-10FA-4859-A3E1-A9AB996BF758}"/>
              </a:ext>
            </a:extLst>
          </p:cNvPr>
          <p:cNvSpPr/>
          <p:nvPr/>
        </p:nvSpPr>
        <p:spPr>
          <a:xfrm>
            <a:off x="1952503" y="2698056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inish">
            <a:extLst>
              <a:ext uri="{FF2B5EF4-FFF2-40B4-BE49-F238E27FC236}">
                <a16:creationId xmlns:a16="http://schemas.microsoft.com/office/drawing/2014/main" xmlns="" id="{742B440D-A755-49C2-9A44-CAB9EACEED16}"/>
              </a:ext>
            </a:extLst>
          </p:cNvPr>
          <p:cNvSpPr/>
          <p:nvPr/>
        </p:nvSpPr>
        <p:spPr>
          <a:xfrm>
            <a:off x="3124082" y="4419430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xmlns="" id="{14133F44-8797-476C-BA0B-F13AF94DF0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338" y="1531427"/>
            <a:ext cx="1292464" cy="1292464"/>
          </a:xfrm>
          <a:prstGeom prst="rect">
            <a:avLst/>
          </a:prstGeom>
        </p:spPr>
      </p:pic>
      <p:sp>
        <p:nvSpPr>
          <p:cNvPr id="18" name="Title 20">
            <a:extLst>
              <a:ext uri="{FF2B5EF4-FFF2-40B4-BE49-F238E27FC236}">
                <a16:creationId xmlns:a16="http://schemas.microsoft.com/office/drawing/2014/main" xmlns="" id="{8483F675-318F-450A-9968-0E83C40C4283}"/>
              </a:ext>
            </a:extLst>
          </p:cNvPr>
          <p:cNvSpPr txBox="1">
            <a:spLocks/>
          </p:cNvSpPr>
          <p:nvPr/>
        </p:nvSpPr>
        <p:spPr>
          <a:xfrm>
            <a:off x="457198" y="5426253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marL="228600" lvl="0" indent="-114300" algn="ctr">
              <a:spcBef>
                <a:spcPts val="0"/>
              </a:spcBef>
            </a:pPr>
            <a:r>
              <a:rPr lang="en-US" sz="1800" b="0" dirty="0">
                <a:solidFill>
                  <a:schemeClr val="tx1"/>
                </a:solidFill>
              </a:rPr>
              <a:t>Can you draw it with your finger?</a:t>
            </a:r>
            <a:endParaRPr lang="en-US" sz="1800" b="0" dirty="0">
              <a:solidFill>
                <a:schemeClr val="tx1"/>
              </a:solidFill>
              <a:sym typeface="NTR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EC80BA24-D0C1-4C61-AD35-8DEDDF922E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6081" y="1271713"/>
            <a:ext cx="1292464" cy="129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761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-0.00382 0.2588 L 0.12743 -0.01227 L 0.03854 0.11505 L 0.12639 0.25278 " pathEditMode="relative" rAng="0" ptsTypes="AAAAA">
                                      <p:cBhvr>
                                        <p:cTn id="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81" y="1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96296E-6 C 0.00017 0.09699 0.00052 0.19398 0.00086 0.2912 L 0.03454 0.13379 C 0.03507 0.13217 0.03524 0.13009 0.03593 0.1287 C 0.03645 0.12754 0.03732 0.12685 0.03802 0.12592 C 0.03871 0.12477 0.03906 0.12315 0.03993 0.12199 C 0.04236 0.11967 0.04114 0.12083 0.0434 0.11875 C 0.04357 0.11828 0.04375 0.11736 0.04427 0.1169 C 0.04513 0.1162 0.04722 0.11551 0.04722 0.11574 C 0.04791 0.11504 0.04843 0.11412 0.04913 0.11365 C 0.05017 0.11296 0.05121 0.11273 0.05208 0.11227 C 0.05468 0.11111 0.05312 0.1118 0.05694 0.11111 C 0.06041 0.10949 0.05625 0.11134 0.06093 0.10972 C 0.06197 0.10926 0.06319 0.10879 0.06423 0.10833 C 0.06684 0.10856 0.06961 0.10856 0.07204 0.10902 C 0.07274 0.10926 0.07309 0.10995 0.07361 0.11041 C 0.07395 0.11065 0.07447 0.11088 0.075 0.11111 C 0.07934 0.11666 0.07413 0.10949 0.07743 0.11504 C 0.07882 0.11713 0.07899 0.11643 0.07986 0.11875 C 0.0802 0.11944 0.0802 0.12014 0.08038 0.12083 C 0.0809 0.12222 0.08229 0.12477 0.08229 0.125 C 0.08368 0.12963 0.08316 0.12731 0.08385 0.13194 C 0.08454 0.14421 0.08472 0.14305 0.08385 0.16041 C 0.08385 0.16065 0.08281 0.16782 0.08229 0.16944 C 0.08211 0.1706 0.08177 0.17176 0.08142 0.17291 C 0.08125 0.17338 0.08107 0.17407 0.0809 0.17477 C 0.08072 0.17569 0.08072 0.17662 0.08038 0.17731 C 0.0802 0.17801 0.07968 0.1787 0.07951 0.1794 C 0.07812 0.18634 0.08003 0.17754 0.07743 0.18379 C 0.07691 0.18495 0.07725 0.1868 0.07656 0.18773 C 0.07291 0.19259 0.07482 0.19097 0.07118 0.19305 C 0.07013 0.19421 0.06944 0.19629 0.06822 0.19676 L 0.06527 0.19815 C 0.06475 0.19884 0.06441 0.19953 0.06388 0.2 C 0.06336 0.20046 0.06267 0.20023 0.06232 0.20069 C 0.05937 0.20393 0.06388 0.20185 0.05937 0.20347 C 0.05885 0.2037 0.0585 0.2044 0.05798 0.20463 C 0.05746 0.20486 0.05694 0.20486 0.05642 0.20532 C 0.0559 0.20602 0.05607 0.20717 0.05555 0.20787 C 0.05312 0.21111 0.05329 0.20995 0.05121 0.21111 C 0.05052 0.21157 0.04982 0.21203 0.04913 0.2125 C 0.04809 0.21481 0.04878 0.21412 0.04722 0.21504 L 0.08229 0.28796 C 0.08489 0.28819 0.0875 0.28796 0.0901 0.28842 C 0.09079 0.28865 0.09114 0.28958 0.09166 0.28981 C 0.09236 0.29027 0.09444 0.29097 0.09496 0.2912 C 0.09548 0.29166 0.096 0.29259 0.09652 0.29305 C 0.09687 0.29352 0.09757 0.29352 0.09791 0.29375 C 0.09843 0.29398 0.09895 0.29467 0.09947 0.29514 C 0.10086 0.2949 0.10434 0.2949 0.10625 0.29375 C 0.10781 0.29259 0.10763 0.29305 0.10763 0.29166 " pathEditMode="relative" rAng="0" ptsTypes="AAAAAAAAAAAAAAAAAAAAAAAAAAAAAAAAAAAAAAAAAAAAAAAAAAA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82" y="14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4B3CAB-BD65-4AC1-9753-8046FE125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The Letter K Sounds like This…</a:t>
            </a:r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xmlns="" id="{895DB083-03DC-4057-B00A-7970D694A37C}"/>
              </a:ext>
            </a:extLst>
          </p:cNvPr>
          <p:cNvSpPr txBox="1">
            <a:spLocks/>
          </p:cNvSpPr>
          <p:nvPr/>
        </p:nvSpPr>
        <p:spPr>
          <a:xfrm>
            <a:off x="457198" y="147320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marL="114300" algn="ctr"/>
            <a:r>
              <a:rPr lang="en-AU" dirty="0"/>
              <a:t>K, K, K</a:t>
            </a:r>
          </a:p>
        </p:txBody>
      </p:sp>
      <p:pic>
        <p:nvPicPr>
          <p:cNvPr id="5" name="Picture 4" descr="A picture containing clock&#10;&#10;Description automatically generated">
            <a:extLst>
              <a:ext uri="{FF2B5EF4-FFF2-40B4-BE49-F238E27FC236}">
                <a16:creationId xmlns:a16="http://schemas.microsoft.com/office/drawing/2014/main" xmlns="" id="{06F1479C-2D2A-4DD7-AB72-5858468CF5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16656">
            <a:off x="3035154" y="1355932"/>
            <a:ext cx="4045889" cy="6639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9927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A3DF6E-6206-4375-B494-73382F84F7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It Can Also Look like This…</a:t>
            </a:r>
            <a:endParaRPr lang="en-GB" dirty="0"/>
          </a:p>
        </p:txBody>
      </p:sp>
      <p:pic>
        <p:nvPicPr>
          <p:cNvPr id="4" name="Picture 3" descr="A picture containing yellow, mug&#10;&#10;Description automatically generated">
            <a:extLst>
              <a:ext uri="{FF2B5EF4-FFF2-40B4-BE49-F238E27FC236}">
                <a16:creationId xmlns:a16="http://schemas.microsoft.com/office/drawing/2014/main" xmlns="" id="{68CA8B35-92E2-44DB-B4E9-405E581AF4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913" y="1803925"/>
            <a:ext cx="2129883" cy="2144965"/>
          </a:xfrm>
          <a:prstGeom prst="rect">
            <a:avLst/>
          </a:prstGeom>
        </p:spPr>
      </p:pic>
      <p:pic>
        <p:nvPicPr>
          <p:cNvPr id="7" name="Picture 6" descr="A picture containing object, clock, fireworks, sign&#10;&#10;Description automatically generated">
            <a:extLst>
              <a:ext uri="{FF2B5EF4-FFF2-40B4-BE49-F238E27FC236}">
                <a16:creationId xmlns:a16="http://schemas.microsoft.com/office/drawing/2014/main" xmlns="" id="{8FF7F044-0B08-4BF0-90B6-EC6A9368C79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3393" y="3184069"/>
            <a:ext cx="3794364" cy="3794364"/>
          </a:xfrm>
          <a:prstGeom prst="rect">
            <a:avLst/>
          </a:prstGeom>
        </p:spPr>
      </p:pic>
      <p:pic>
        <p:nvPicPr>
          <p:cNvPr id="10" name="Picture 9" descr="A picture containing pair, red, air, yellow&#10;&#10;Description automatically generated">
            <a:extLst>
              <a:ext uri="{FF2B5EF4-FFF2-40B4-BE49-F238E27FC236}">
                <a16:creationId xmlns:a16="http://schemas.microsoft.com/office/drawing/2014/main" xmlns="" id="{D3B79403-E37C-40AE-8216-6BB7D9BE4A8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332" y="1483387"/>
            <a:ext cx="2260643" cy="1861498"/>
          </a:xfrm>
          <a:prstGeom prst="rect">
            <a:avLst/>
          </a:prstGeom>
        </p:spPr>
      </p:pic>
      <p:pic>
        <p:nvPicPr>
          <p:cNvPr id="13" name="Picture 12" descr="A close up of a brick wall&#10;&#10;Description automatically generated">
            <a:extLst>
              <a:ext uri="{FF2B5EF4-FFF2-40B4-BE49-F238E27FC236}">
                <a16:creationId xmlns:a16="http://schemas.microsoft.com/office/drawing/2014/main" xmlns="" id="{F8319222-B22B-49BB-AAAB-D56A40F2DC0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0113" y="3829300"/>
            <a:ext cx="1686500" cy="1582411"/>
          </a:xfrm>
          <a:prstGeom prst="rect">
            <a:avLst/>
          </a:prstGeom>
        </p:spPr>
      </p:pic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xmlns="" id="{70F5D682-1401-4363-82A1-657B7BF820F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3232" y="4552896"/>
            <a:ext cx="2881475" cy="1717629"/>
          </a:xfrm>
          <a:prstGeom prst="rect">
            <a:avLst/>
          </a:prstGeom>
        </p:spPr>
      </p:pic>
      <p:pic>
        <p:nvPicPr>
          <p:cNvPr id="19" name="Picture 18" descr="A close up of a logo&#10;&#10;Description automatically generated">
            <a:extLst>
              <a:ext uri="{FF2B5EF4-FFF2-40B4-BE49-F238E27FC236}">
                <a16:creationId xmlns:a16="http://schemas.microsoft.com/office/drawing/2014/main" xmlns="" id="{76118A70-1175-4322-89AB-412789766EA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0856" y="1215002"/>
            <a:ext cx="2129883" cy="2129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793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FB9E21-EF76-4434-A304-CF34983BEE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315814" y="478895"/>
            <a:ext cx="11766100" cy="994306"/>
          </a:xfrm>
        </p:spPr>
        <p:txBody>
          <a:bodyPr/>
          <a:lstStyle/>
          <a:p>
            <a:pPr algn="ctr"/>
            <a:r>
              <a:rPr lang="en-AU" sz="3600" dirty="0">
                <a:latin typeface="+mn-lt"/>
                <a:ea typeface="Arial"/>
                <a:cs typeface="Arial"/>
                <a:sym typeface="Arial"/>
              </a:rPr>
              <a:t>Some Things </a:t>
            </a:r>
            <a:r>
              <a:rPr lang="en-AU" sz="3600" dirty="0">
                <a:latin typeface="+mn-lt"/>
              </a:rPr>
              <a:t>T</a:t>
            </a:r>
            <a:r>
              <a:rPr lang="en-AU" sz="3600" dirty="0">
                <a:latin typeface="+mn-lt"/>
                <a:ea typeface="Arial"/>
                <a:cs typeface="Arial"/>
                <a:sym typeface="Arial"/>
              </a:rPr>
              <a:t>hat </a:t>
            </a:r>
            <a:r>
              <a:rPr lang="en-AU" sz="3600" dirty="0">
                <a:latin typeface="+mn-lt"/>
              </a:rPr>
              <a:t>S</a:t>
            </a:r>
            <a:r>
              <a:rPr lang="en-AU" sz="3600" dirty="0">
                <a:latin typeface="+mn-lt"/>
                <a:ea typeface="Arial"/>
                <a:cs typeface="Arial"/>
                <a:sym typeface="Arial"/>
              </a:rPr>
              <a:t>tart with K Are…</a:t>
            </a:r>
            <a:endParaRPr lang="en-GB" sz="3600" dirty="0">
              <a:latin typeface="+mn-lt"/>
            </a:endParaRPr>
          </a:p>
        </p:txBody>
      </p:sp>
      <p:pic>
        <p:nvPicPr>
          <p:cNvPr id="4" name="Picture 3" descr="A kangaroo standing on grass&#10;&#10;Description automatically generated">
            <a:extLst>
              <a:ext uri="{FF2B5EF4-FFF2-40B4-BE49-F238E27FC236}">
                <a16:creationId xmlns:a16="http://schemas.microsoft.com/office/drawing/2014/main" xmlns="" id="{64E8AB0E-0C09-413F-ADC7-E66025C6F8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472" y="1788976"/>
            <a:ext cx="2639568" cy="39014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49B1F1C5-83D8-4F5E-8DFD-35F6658CA38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236" y="1357228"/>
            <a:ext cx="3412273" cy="2268629"/>
          </a:xfrm>
          <a:prstGeom prst="rect">
            <a:avLst/>
          </a:prstGeom>
        </p:spPr>
      </p:pic>
      <p:pic>
        <p:nvPicPr>
          <p:cNvPr id="7" name="Picture 6" descr="A small animal in a forest&#10;&#10;Description automatically generated">
            <a:extLst>
              <a:ext uri="{FF2B5EF4-FFF2-40B4-BE49-F238E27FC236}">
                <a16:creationId xmlns:a16="http://schemas.microsoft.com/office/drawing/2014/main" xmlns="" id="{B909986B-5AAA-4E5A-B41C-C12C7CCF93B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8461" y="3811062"/>
            <a:ext cx="3412273" cy="227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375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FB9E21-EF76-4434-A304-CF34983BEE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315814" y="478895"/>
            <a:ext cx="11766100" cy="994306"/>
          </a:xfrm>
        </p:spPr>
        <p:txBody>
          <a:bodyPr/>
          <a:lstStyle/>
          <a:p>
            <a:pPr algn="ctr"/>
            <a:r>
              <a:rPr lang="en-AU" sz="3600" dirty="0">
                <a:latin typeface="+mn-lt"/>
                <a:ea typeface="Arial"/>
                <a:cs typeface="Arial"/>
                <a:sym typeface="Arial"/>
              </a:rPr>
              <a:t>Some Things </a:t>
            </a:r>
            <a:r>
              <a:rPr lang="en-AU" sz="3600" dirty="0">
                <a:latin typeface="+mn-lt"/>
              </a:rPr>
              <a:t>T</a:t>
            </a:r>
            <a:r>
              <a:rPr lang="en-AU" sz="3600" dirty="0">
                <a:latin typeface="+mn-lt"/>
                <a:ea typeface="Arial"/>
                <a:cs typeface="Arial"/>
                <a:sym typeface="Arial"/>
              </a:rPr>
              <a:t>hat </a:t>
            </a:r>
            <a:r>
              <a:rPr lang="en-AU" sz="3600" dirty="0">
                <a:latin typeface="+mn-lt"/>
              </a:rPr>
              <a:t>S</a:t>
            </a:r>
            <a:r>
              <a:rPr lang="en-AU" sz="3600" dirty="0">
                <a:latin typeface="+mn-lt"/>
                <a:ea typeface="Arial"/>
                <a:cs typeface="Arial"/>
                <a:sym typeface="Arial"/>
              </a:rPr>
              <a:t>tart with K Are…</a:t>
            </a:r>
            <a:endParaRPr lang="en-GB" sz="3600" dirty="0">
              <a:latin typeface="+mn-lt"/>
            </a:endParaRPr>
          </a:p>
        </p:txBody>
      </p:sp>
      <p:pic>
        <p:nvPicPr>
          <p:cNvPr id="5" name="Picture 4" descr="A close up of a kiwi&#10;&#10;Description automatically generated">
            <a:extLst>
              <a:ext uri="{FF2B5EF4-FFF2-40B4-BE49-F238E27FC236}">
                <a16:creationId xmlns:a16="http://schemas.microsoft.com/office/drawing/2014/main" xmlns="" id="{2F06A11E-AC6E-43FA-B31B-E652BCE548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139" y="4211368"/>
            <a:ext cx="3534193" cy="1976939"/>
          </a:xfrm>
          <a:prstGeom prst="rect">
            <a:avLst/>
          </a:prstGeom>
        </p:spPr>
      </p:pic>
      <p:pic>
        <p:nvPicPr>
          <p:cNvPr id="8" name="Picture 7" descr="A cat that is lying down and looking at the camera&#10;&#10;Description automatically generated">
            <a:extLst>
              <a:ext uri="{FF2B5EF4-FFF2-40B4-BE49-F238E27FC236}">
                <a16:creationId xmlns:a16="http://schemas.microsoft.com/office/drawing/2014/main" xmlns="" id="{13F4924A-CC37-408A-BAEC-6BA5FC2FA6A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83" y="1533268"/>
            <a:ext cx="3534193" cy="2355209"/>
          </a:xfrm>
          <a:prstGeom prst="rect">
            <a:avLst/>
          </a:prstGeom>
        </p:spPr>
      </p:pic>
      <p:pic>
        <p:nvPicPr>
          <p:cNvPr id="10" name="Picture 9" descr="A picture containing yellow, person, water, skiing&#10;&#10;Description automatically generated">
            <a:extLst>
              <a:ext uri="{FF2B5EF4-FFF2-40B4-BE49-F238E27FC236}">
                <a16:creationId xmlns:a16="http://schemas.microsoft.com/office/drawing/2014/main" xmlns="" id="{73D2779C-8A80-4680-A3F0-20978C35570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532" y="1700329"/>
            <a:ext cx="3381687" cy="2021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382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4B3CAB-BD65-4AC1-9753-8046FE125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K?</a:t>
            </a:r>
            <a:endParaRPr lang="en-GB" dirty="0"/>
          </a:p>
        </p:txBody>
      </p:sp>
      <p:pic>
        <p:nvPicPr>
          <p:cNvPr id="4" name="orange">
            <a:extLst>
              <a:ext uri="{FF2B5EF4-FFF2-40B4-BE49-F238E27FC236}">
                <a16:creationId xmlns:a16="http://schemas.microsoft.com/office/drawing/2014/main" xmlns="" id="{B10E0DE9-3346-48B2-8496-0ACCEB5D130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05453" y="1977356"/>
            <a:ext cx="1723728" cy="3608869"/>
          </a:xfrm>
          <a:prstGeom prst="rect">
            <a:avLst/>
          </a:prstGeom>
        </p:spPr>
      </p:pic>
      <p:pic>
        <p:nvPicPr>
          <p:cNvPr id="14" name="chair">
            <a:extLst>
              <a:ext uri="{FF2B5EF4-FFF2-40B4-BE49-F238E27FC236}">
                <a16:creationId xmlns:a16="http://schemas.microsoft.com/office/drawing/2014/main" xmlns="" id="{0E9BEA9A-C16F-4C4B-84B1-69182C35299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67049" y="2749334"/>
            <a:ext cx="3414047" cy="1951328"/>
          </a:xfrm>
          <a:prstGeom prst="rect">
            <a:avLst/>
          </a:prstGeom>
          <a:noFill/>
        </p:spPr>
      </p:pic>
      <p:sp>
        <p:nvSpPr>
          <p:cNvPr id="15" name="Try Again">
            <a:extLst>
              <a:ext uri="{FF2B5EF4-FFF2-40B4-BE49-F238E27FC236}">
                <a16:creationId xmlns:a16="http://schemas.microsoft.com/office/drawing/2014/main" xmlns="" id="{02078442-F0E0-47DB-8748-B394F5A7CB77}"/>
              </a:ext>
            </a:extLst>
          </p:cNvPr>
          <p:cNvSpPr txBox="1"/>
          <p:nvPr/>
        </p:nvSpPr>
        <p:spPr>
          <a:xfrm>
            <a:off x="1926431" y="1905506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</a:t>
            </a:r>
          </a:p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Again!</a:t>
            </a:r>
          </a:p>
        </p:txBody>
      </p:sp>
      <p:pic>
        <p:nvPicPr>
          <p:cNvPr id="18" name="confetti" descr="A screen shot of a computer&#10;&#10;Description automatically generated">
            <a:extLst>
              <a:ext uri="{FF2B5EF4-FFF2-40B4-BE49-F238E27FC236}">
                <a16:creationId xmlns:a16="http://schemas.microsoft.com/office/drawing/2014/main" xmlns="" id="{591C748A-4054-4BA9-BBFC-FE17E27374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640" y="0"/>
            <a:ext cx="9589750" cy="6858000"/>
          </a:xfrm>
          <a:prstGeom prst="rect">
            <a:avLst/>
          </a:prstGeom>
        </p:spPr>
      </p:pic>
      <p:sp>
        <p:nvSpPr>
          <p:cNvPr id="16" name="Yes">
            <a:extLst>
              <a:ext uri="{FF2B5EF4-FFF2-40B4-BE49-F238E27FC236}">
                <a16:creationId xmlns:a16="http://schemas.microsoft.com/office/drawing/2014/main" xmlns="" id="{933DD436-026C-475A-A71E-E6FEDF03F53E}"/>
              </a:ext>
            </a:extLst>
          </p:cNvPr>
          <p:cNvSpPr txBox="1"/>
          <p:nvPr/>
        </p:nvSpPr>
        <p:spPr>
          <a:xfrm>
            <a:off x="2386517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</p:spTree>
    <p:extLst>
      <p:ext uri="{BB962C8B-B14F-4D97-AF65-F5344CB8AC3E}">
        <p14:creationId xmlns:p14="http://schemas.microsoft.com/office/powerpoint/2010/main" val="723302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4B3CAB-BD65-4AC1-9753-8046FE125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K?</a:t>
            </a:r>
            <a:endParaRPr lang="en-GB" dirty="0"/>
          </a:p>
        </p:txBody>
      </p:sp>
      <p:pic>
        <p:nvPicPr>
          <p:cNvPr id="6" name="kite" descr="A picture containing light, photo, traffic, sitting&#10;&#10;Description automatically generated">
            <a:extLst>
              <a:ext uri="{FF2B5EF4-FFF2-40B4-BE49-F238E27FC236}">
                <a16:creationId xmlns:a16="http://schemas.microsoft.com/office/drawing/2014/main" xmlns="" id="{5DF3433C-D6B6-4207-9CB8-660CFA3FF91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733" y="1649416"/>
            <a:ext cx="1512767" cy="4102896"/>
          </a:xfrm>
          <a:prstGeom prst="rect">
            <a:avLst/>
          </a:prstGeom>
        </p:spPr>
      </p:pic>
      <p:pic>
        <p:nvPicPr>
          <p:cNvPr id="8" name="scissors" descr="A picture containing tool, scissors, mirror&#10;&#10;Description automatically generated">
            <a:extLst>
              <a:ext uri="{FF2B5EF4-FFF2-40B4-BE49-F238E27FC236}">
                <a16:creationId xmlns:a16="http://schemas.microsoft.com/office/drawing/2014/main" xmlns="" id="{9749D4FC-DA99-4E98-912B-76B426DC99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36913">
            <a:off x="4795170" y="2748122"/>
            <a:ext cx="3262252" cy="1842861"/>
          </a:xfrm>
          <a:prstGeom prst="rect">
            <a:avLst/>
          </a:prstGeom>
        </p:spPr>
      </p:pic>
      <p:sp>
        <p:nvSpPr>
          <p:cNvPr id="15" name="Try Again">
            <a:extLst>
              <a:ext uri="{FF2B5EF4-FFF2-40B4-BE49-F238E27FC236}">
                <a16:creationId xmlns:a16="http://schemas.microsoft.com/office/drawing/2014/main" xmlns="" id="{02078442-F0E0-47DB-8748-B394F5A7CB77}"/>
              </a:ext>
            </a:extLst>
          </p:cNvPr>
          <p:cNvSpPr txBox="1"/>
          <p:nvPr/>
        </p:nvSpPr>
        <p:spPr>
          <a:xfrm>
            <a:off x="1926431" y="1905506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</a:t>
            </a:r>
          </a:p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Again!</a:t>
            </a:r>
          </a:p>
        </p:txBody>
      </p:sp>
      <p:pic>
        <p:nvPicPr>
          <p:cNvPr id="18" name="confetti" descr="A screen shot of a computer&#10;&#10;Description automatically generated">
            <a:extLst>
              <a:ext uri="{FF2B5EF4-FFF2-40B4-BE49-F238E27FC236}">
                <a16:creationId xmlns:a16="http://schemas.microsoft.com/office/drawing/2014/main" xmlns="" id="{591C748A-4054-4BA9-BBFC-FE17E27374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640" y="0"/>
            <a:ext cx="9589750" cy="6858000"/>
          </a:xfrm>
          <a:prstGeom prst="rect">
            <a:avLst/>
          </a:prstGeom>
        </p:spPr>
      </p:pic>
      <p:sp>
        <p:nvSpPr>
          <p:cNvPr id="16" name="Yes">
            <a:extLst>
              <a:ext uri="{FF2B5EF4-FFF2-40B4-BE49-F238E27FC236}">
                <a16:creationId xmlns:a16="http://schemas.microsoft.com/office/drawing/2014/main" xmlns="" id="{933DD436-026C-475A-A71E-E6FEDF03F53E}"/>
              </a:ext>
            </a:extLst>
          </p:cNvPr>
          <p:cNvSpPr txBox="1"/>
          <p:nvPr/>
        </p:nvSpPr>
        <p:spPr>
          <a:xfrm>
            <a:off x="2386517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</p:spTree>
    <p:extLst>
      <p:ext uri="{BB962C8B-B14F-4D97-AF65-F5344CB8AC3E}">
        <p14:creationId xmlns:p14="http://schemas.microsoft.com/office/powerpoint/2010/main" val="296945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4B3CAB-BD65-4AC1-9753-8046FE125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K?</a:t>
            </a:r>
            <a:endParaRPr lang="en-GB" dirty="0"/>
          </a:p>
        </p:txBody>
      </p:sp>
      <p:pic>
        <p:nvPicPr>
          <p:cNvPr id="14" name="koala">
            <a:extLst>
              <a:ext uri="{FF2B5EF4-FFF2-40B4-BE49-F238E27FC236}">
                <a16:creationId xmlns:a16="http://schemas.microsoft.com/office/drawing/2014/main" xmlns="" id="{0E9BEA9A-C16F-4C4B-84B1-69182C3529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4214" y="2079247"/>
            <a:ext cx="2401625" cy="3314379"/>
          </a:xfrm>
          <a:prstGeom prst="rect">
            <a:avLst/>
          </a:prstGeom>
          <a:noFill/>
        </p:spPr>
      </p:pic>
      <p:pic>
        <p:nvPicPr>
          <p:cNvPr id="12" name="spoon">
            <a:extLst>
              <a:ext uri="{FF2B5EF4-FFF2-40B4-BE49-F238E27FC236}">
                <a16:creationId xmlns:a16="http://schemas.microsoft.com/office/drawing/2014/main" xmlns="" id="{E6B35D61-73B8-4D67-9DF9-71DF1EDA469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2443218">
            <a:off x="6132079" y="1701422"/>
            <a:ext cx="949547" cy="43063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15" name="Try Again">
            <a:extLst>
              <a:ext uri="{FF2B5EF4-FFF2-40B4-BE49-F238E27FC236}">
                <a16:creationId xmlns:a16="http://schemas.microsoft.com/office/drawing/2014/main" xmlns="" id="{02078442-F0E0-47DB-8748-B394F5A7CB77}"/>
              </a:ext>
            </a:extLst>
          </p:cNvPr>
          <p:cNvSpPr txBox="1"/>
          <p:nvPr/>
        </p:nvSpPr>
        <p:spPr>
          <a:xfrm>
            <a:off x="1926431" y="1905506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</a:t>
            </a:r>
          </a:p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Again!</a:t>
            </a:r>
          </a:p>
        </p:txBody>
      </p:sp>
      <p:pic>
        <p:nvPicPr>
          <p:cNvPr id="18" name="confetti" descr="A screen shot of a computer&#10;&#10;Description automatically generated">
            <a:extLst>
              <a:ext uri="{FF2B5EF4-FFF2-40B4-BE49-F238E27FC236}">
                <a16:creationId xmlns:a16="http://schemas.microsoft.com/office/drawing/2014/main" xmlns="" id="{591C748A-4054-4BA9-BBFC-FE17E27374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640" y="0"/>
            <a:ext cx="9589750" cy="6858000"/>
          </a:xfrm>
          <a:prstGeom prst="rect">
            <a:avLst/>
          </a:prstGeom>
        </p:spPr>
      </p:pic>
      <p:sp>
        <p:nvSpPr>
          <p:cNvPr id="16" name="Yes">
            <a:extLst>
              <a:ext uri="{FF2B5EF4-FFF2-40B4-BE49-F238E27FC236}">
                <a16:creationId xmlns:a16="http://schemas.microsoft.com/office/drawing/2014/main" xmlns="" id="{933DD436-026C-475A-A71E-E6FEDF03F53E}"/>
              </a:ext>
            </a:extLst>
          </p:cNvPr>
          <p:cNvSpPr txBox="1"/>
          <p:nvPr/>
        </p:nvSpPr>
        <p:spPr>
          <a:xfrm>
            <a:off x="2386517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</p:spTree>
    <p:extLst>
      <p:ext uri="{BB962C8B-B14F-4D97-AF65-F5344CB8AC3E}">
        <p14:creationId xmlns:p14="http://schemas.microsoft.com/office/powerpoint/2010/main" val="3046803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4B3CAB-BD65-4AC1-9753-8046FE125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K?</a:t>
            </a:r>
            <a:endParaRPr lang="en-GB" dirty="0"/>
          </a:p>
        </p:txBody>
      </p:sp>
      <p:pic>
        <p:nvPicPr>
          <p:cNvPr id="14" name="elephant">
            <a:extLst>
              <a:ext uri="{FF2B5EF4-FFF2-40B4-BE49-F238E27FC236}">
                <a16:creationId xmlns:a16="http://schemas.microsoft.com/office/drawing/2014/main" xmlns="" id="{0E9BEA9A-C16F-4C4B-84B1-69182C3529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99605" y="2159182"/>
            <a:ext cx="2015844" cy="3007788"/>
          </a:xfrm>
          <a:prstGeom prst="rect">
            <a:avLst/>
          </a:prstGeom>
          <a:noFill/>
        </p:spPr>
      </p:pic>
      <p:pic>
        <p:nvPicPr>
          <p:cNvPr id="6" name="popcorn">
            <a:extLst>
              <a:ext uri="{FF2B5EF4-FFF2-40B4-BE49-F238E27FC236}">
                <a16:creationId xmlns:a16="http://schemas.microsoft.com/office/drawing/2014/main" xmlns="" id="{DBA0E8D8-E4BF-4BDB-89F5-44FCB2F2CA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83876" y="2546934"/>
            <a:ext cx="2768939" cy="2124076"/>
          </a:xfrm>
          <a:prstGeom prst="rect">
            <a:avLst/>
          </a:prstGeom>
        </p:spPr>
      </p:pic>
      <p:sp>
        <p:nvSpPr>
          <p:cNvPr id="15" name="Try Again">
            <a:extLst>
              <a:ext uri="{FF2B5EF4-FFF2-40B4-BE49-F238E27FC236}">
                <a16:creationId xmlns:a16="http://schemas.microsoft.com/office/drawing/2014/main" xmlns="" id="{02078442-F0E0-47DB-8748-B394F5A7CB77}"/>
              </a:ext>
            </a:extLst>
          </p:cNvPr>
          <p:cNvSpPr txBox="1"/>
          <p:nvPr/>
        </p:nvSpPr>
        <p:spPr>
          <a:xfrm>
            <a:off x="1926431" y="1905506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</a:t>
            </a:r>
          </a:p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Again!</a:t>
            </a:r>
          </a:p>
        </p:txBody>
      </p:sp>
      <p:pic>
        <p:nvPicPr>
          <p:cNvPr id="18" name="confetti" descr="A screen shot of a computer&#10;&#10;Description automatically generated">
            <a:extLst>
              <a:ext uri="{FF2B5EF4-FFF2-40B4-BE49-F238E27FC236}">
                <a16:creationId xmlns:a16="http://schemas.microsoft.com/office/drawing/2014/main" xmlns="" id="{591C748A-4054-4BA9-BBFC-FE17E27374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640" y="0"/>
            <a:ext cx="9589750" cy="6858000"/>
          </a:xfrm>
          <a:prstGeom prst="rect">
            <a:avLst/>
          </a:prstGeom>
        </p:spPr>
      </p:pic>
      <p:sp>
        <p:nvSpPr>
          <p:cNvPr id="16" name="Yes">
            <a:extLst>
              <a:ext uri="{FF2B5EF4-FFF2-40B4-BE49-F238E27FC236}">
                <a16:creationId xmlns:a16="http://schemas.microsoft.com/office/drawing/2014/main" xmlns="" id="{933DD436-026C-475A-A71E-E6FEDF03F53E}"/>
              </a:ext>
            </a:extLst>
          </p:cNvPr>
          <p:cNvSpPr txBox="1"/>
          <p:nvPr/>
        </p:nvSpPr>
        <p:spPr>
          <a:xfrm>
            <a:off x="2386517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</p:spTree>
    <p:extLst>
      <p:ext uri="{BB962C8B-B14F-4D97-AF65-F5344CB8AC3E}">
        <p14:creationId xmlns:p14="http://schemas.microsoft.com/office/powerpoint/2010/main" val="3852564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xmlns="" id="{8DEEC6D1-4056-4F8D-A140-6EDBAB7016CC}"/>
              </a:ext>
            </a:extLst>
          </p:cNvPr>
          <p:cNvSpPr/>
          <p:nvPr/>
        </p:nvSpPr>
        <p:spPr>
          <a:xfrm>
            <a:off x="3926114" y="2989943"/>
            <a:ext cx="1291772" cy="878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xmlns="" id="{9123A7C5-1A9D-4712-AC71-475C5A842DF7}"/>
              </a:ext>
            </a:extLst>
          </p:cNvPr>
          <p:cNvSpPr/>
          <p:nvPr/>
        </p:nvSpPr>
        <p:spPr>
          <a:xfrm>
            <a:off x="3926114" y="2989943"/>
            <a:ext cx="1291772" cy="878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</TotalTime>
  <Words>161</Words>
  <Application>Microsoft Office PowerPoint</Application>
  <PresentationFormat>On-screen Show (4:3)</PresentationFormat>
  <Paragraphs>42</Paragraphs>
  <Slides>11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Twinkl</vt:lpstr>
      <vt:lpstr>Arial</vt:lpstr>
      <vt:lpstr>Calibri</vt:lpstr>
      <vt:lpstr>NTR</vt:lpstr>
      <vt:lpstr>Office Theme</vt:lpstr>
      <vt:lpstr>PowerPoint Presentation</vt:lpstr>
      <vt:lpstr>The Letter K Looks like This…</vt:lpstr>
      <vt:lpstr>The Letter K Sounds like This…</vt:lpstr>
      <vt:lpstr>It Can Also Look like This…</vt:lpstr>
      <vt:lpstr>Some Things That Start with K Are…</vt:lpstr>
      <vt:lpstr>Some Things That Start with K Are…</vt:lpstr>
      <vt:lpstr>Which of These Start with K?</vt:lpstr>
      <vt:lpstr>Which of These Start with K?</vt:lpstr>
      <vt:lpstr>Which of These Start with K?</vt:lpstr>
      <vt:lpstr>Which of These Start with K?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Richard Wehli</dc:creator>
  <cp:lastModifiedBy>user</cp:lastModifiedBy>
  <cp:revision>102</cp:revision>
  <dcterms:created xsi:type="dcterms:W3CDTF">2020-07-02T08:50:28Z</dcterms:created>
  <dcterms:modified xsi:type="dcterms:W3CDTF">2021-01-17T21:21:54Z</dcterms:modified>
</cp:coreProperties>
</file>