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6" r:id="rId4"/>
    <p:sldId id="275" r:id="rId5"/>
    <p:sldId id="277" r:id="rId6"/>
    <p:sldId id="278" r:id="rId7"/>
    <p:sldId id="279" r:id="rId8"/>
    <p:sldId id="280" r:id="rId9"/>
    <p:sldId id="281" r:id="rId10"/>
    <p:sldId id="283" r:id="rId11"/>
    <p:sldId id="282" r:id="rId12"/>
    <p:sldId id="284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9429"/>
    <a:srgbClr val="9B7B64"/>
    <a:srgbClr val="CFE09B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66" d="100"/>
          <a:sy n="66" d="100"/>
        </p:scale>
        <p:origin x="212" y="3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addition-addition-and-subtraction/number-bonds/number-bonds-to-10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addition-addition-and-subtraction/number-bonds/number-bonds-to-10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256002" y="6070487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02942F1D-2EA3-4739-8B96-C96836E806D8}"/>
              </a:ext>
            </a:extLst>
          </p:cNvPr>
          <p:cNvSpPr/>
          <p:nvPr userDrawn="1"/>
        </p:nvSpPr>
        <p:spPr>
          <a:xfrm>
            <a:off x="256002" y="6070487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1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1.png"/><Relationship Id="rId7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826A8386-29B7-4AAC-8862-8B48A3486817}"/>
              </a:ext>
            </a:extLst>
          </p:cNvPr>
          <p:cNvSpPr/>
          <p:nvPr/>
        </p:nvSpPr>
        <p:spPr>
          <a:xfrm>
            <a:off x="4695184" y="1004420"/>
            <a:ext cx="3477562" cy="1137078"/>
          </a:xfrm>
          <a:prstGeom prst="wedgeRoundRectCallout">
            <a:avLst>
              <a:gd name="adj1" fmla="val -68117"/>
              <a:gd name="adj2" fmla="val 50425"/>
              <a:gd name="adj3" fmla="val 16667"/>
            </a:avLst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Hello there!</a:t>
            </a:r>
          </a:p>
          <a:p>
            <a:r>
              <a:rPr lang="en-GB" dirty="0"/>
              <a:t>My name is Davina </a:t>
            </a:r>
            <a:r>
              <a:rPr lang="en-GB" dirty="0" err="1"/>
              <a:t>Attenburg</a:t>
            </a:r>
            <a:r>
              <a:rPr lang="en-GB" dirty="0"/>
              <a:t>.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95A6901C-201B-48A3-B600-BC88F3B57948}"/>
              </a:ext>
            </a:extLst>
          </p:cNvPr>
          <p:cNvSpPr/>
          <p:nvPr/>
        </p:nvSpPr>
        <p:spPr>
          <a:xfrm>
            <a:off x="4648596" y="1459251"/>
            <a:ext cx="3524150" cy="4394330"/>
          </a:xfrm>
          <a:prstGeom prst="wedgeRoundRectCallout">
            <a:avLst>
              <a:gd name="adj1" fmla="val -79697"/>
              <a:gd name="adj2" fmla="val -21280"/>
              <a:gd name="adj3" fmla="val 16667"/>
            </a:avLst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I am a biologist and I love to study all kinds of animals. Today I am doing a minibeast hunt in the woods.</a:t>
            </a:r>
          </a:p>
          <a:p>
            <a:endParaRPr lang="en-GB" dirty="0"/>
          </a:p>
          <a:p>
            <a:r>
              <a:rPr lang="en-GB" dirty="0"/>
              <a:t>Unfortunately, the creatures keep crawling away and making me all confused as I try to count them!</a:t>
            </a:r>
          </a:p>
          <a:p>
            <a:endParaRPr lang="en-GB" dirty="0"/>
          </a:p>
          <a:p>
            <a:r>
              <a:rPr lang="en-GB" dirty="0"/>
              <a:t>Will you please help me to count them before they wander off?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D84A0F7D-C872-4658-9F9A-B84D6AB802F5}"/>
              </a:ext>
            </a:extLst>
          </p:cNvPr>
          <p:cNvGrpSpPr/>
          <p:nvPr/>
        </p:nvGrpSpPr>
        <p:grpSpPr>
          <a:xfrm>
            <a:off x="755651" y="2012745"/>
            <a:ext cx="2914141" cy="4241066"/>
            <a:chOff x="755651" y="2012745"/>
            <a:chExt cx="2914141" cy="424106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B8473E-B09E-490B-ACAF-D1C56CC47B1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/>
            <a:stretch/>
          </p:blipFill>
          <p:spPr>
            <a:xfrm>
              <a:off x="755651" y="2067944"/>
              <a:ext cx="2615437" cy="4185867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6A1707D9-663A-4A05-9A73-D23E55D7600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94940" y="2012745"/>
              <a:ext cx="874852" cy="13463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9" grpId="0" animBg="1"/>
      <p:bldP spid="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4B8473E-B09E-490B-ACAF-D1C56CC47B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076"/>
          <a:stretch/>
        </p:blipFill>
        <p:spPr>
          <a:xfrm>
            <a:off x="814543" y="3362941"/>
            <a:ext cx="2351910" cy="2240411"/>
          </a:xfrm>
          <a:prstGeom prst="ellipse">
            <a:avLst/>
          </a:prstGeom>
          <a:solidFill>
            <a:srgbClr val="689429"/>
          </a:solidFill>
          <a:ln w="38100">
            <a:solidFill>
              <a:srgbClr val="689429"/>
            </a:solidFill>
          </a:ln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826A8386-29B7-4AAC-8862-8B48A3486817}"/>
              </a:ext>
            </a:extLst>
          </p:cNvPr>
          <p:cNvSpPr/>
          <p:nvPr/>
        </p:nvSpPr>
        <p:spPr>
          <a:xfrm>
            <a:off x="2506309" y="1407027"/>
            <a:ext cx="3477562" cy="1137078"/>
          </a:xfrm>
          <a:prstGeom prst="wedgeRoundRectCallout">
            <a:avLst>
              <a:gd name="adj1" fmla="val -44411"/>
              <a:gd name="adj2" fmla="val 122508"/>
              <a:gd name="adj3" fmla="val 16667"/>
            </a:avLst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dirty="0"/>
              <a:t>Let’s have a look and see what is hiding under this rock!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93DEB7-699F-4B6C-92CE-54008482093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095" y="3575221"/>
            <a:ext cx="2603467" cy="1534301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5387C46C-2023-4786-9CE2-0399E2D9CDE6}"/>
              </a:ext>
            </a:extLst>
          </p:cNvPr>
          <p:cNvGrpSpPr/>
          <p:nvPr/>
        </p:nvGrpSpPr>
        <p:grpSpPr>
          <a:xfrm>
            <a:off x="3535379" y="2780882"/>
            <a:ext cx="4861574" cy="2328640"/>
            <a:chOff x="3139718" y="2719290"/>
            <a:chExt cx="4861574" cy="232864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79C6DE48-52AE-4F27-8CB8-FC2E0CC253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914669" y="2719290"/>
              <a:ext cx="2086623" cy="232864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D74B4693-C51F-407C-A89B-6BA4CD1529F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39718" y="2719290"/>
              <a:ext cx="3035060" cy="23286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0245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9695E17B-6C3C-4DC4-84D3-D3A87EBF35F0}"/>
              </a:ext>
            </a:extLst>
          </p:cNvPr>
          <p:cNvGrpSpPr/>
          <p:nvPr/>
        </p:nvGrpSpPr>
        <p:grpSpPr>
          <a:xfrm>
            <a:off x="1450847" y="776286"/>
            <a:ext cx="6891491" cy="1156502"/>
            <a:chOff x="2741637" y="695857"/>
            <a:chExt cx="5736158" cy="1517521"/>
          </a:xfrm>
        </p:grpSpPr>
        <p:sp>
          <p:nvSpPr>
            <p:cNvPr id="5" name="Rounded Rectangle 37">
              <a:extLst>
                <a:ext uri="{FF2B5EF4-FFF2-40B4-BE49-F238E27FC236}">
                  <a16:creationId xmlns:a16="http://schemas.microsoft.com/office/drawing/2014/main" id="{E12453E8-2BA6-47EF-838D-6133857D70A4}"/>
                </a:ext>
              </a:extLst>
            </p:cNvPr>
            <p:cNvSpPr/>
            <p:nvPr/>
          </p:nvSpPr>
          <p:spPr>
            <a:xfrm>
              <a:off x="2741637" y="695857"/>
              <a:ext cx="5736158" cy="1517521"/>
            </a:xfrm>
            <a:prstGeom prst="roundRect">
              <a:avLst>
                <a:gd name="adj" fmla="val 11310"/>
              </a:avLst>
            </a:prstGeom>
            <a:solidFill>
              <a:srgbClr val="CFE0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B3290D9-B6C4-4A64-9BDB-9DB8DC28FEDC}"/>
                </a:ext>
              </a:extLst>
            </p:cNvPr>
            <p:cNvSpPr/>
            <p:nvPr/>
          </p:nvSpPr>
          <p:spPr>
            <a:xfrm>
              <a:off x="3973929" y="914860"/>
              <a:ext cx="4121717" cy="109040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/>
                <a:t>Can you help Davina to count all the woodlice?</a:t>
              </a:r>
            </a:p>
            <a:p>
              <a:pPr algn="just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dirty="0"/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/>
                <a:t>How many woodlice are there altogether?</a:t>
              </a:r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79B6442E-B7E5-4CAA-A32E-98DD3B827A6D}"/>
              </a:ext>
            </a:extLst>
          </p:cNvPr>
          <p:cNvSpPr/>
          <p:nvPr/>
        </p:nvSpPr>
        <p:spPr>
          <a:xfrm>
            <a:off x="2027759" y="5727243"/>
            <a:ext cx="5101544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2400" dirty="0"/>
              <a:t>There are 10 woodlice altogether.</a:t>
            </a:r>
            <a:endParaRPr lang="en-GB" altLang="en-US" sz="2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289A878-C09C-4CF1-843C-06D1D5BBE7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076"/>
          <a:stretch/>
        </p:blipFill>
        <p:spPr>
          <a:xfrm>
            <a:off x="801662" y="655168"/>
            <a:ext cx="1490434" cy="1419775"/>
          </a:xfrm>
          <a:prstGeom prst="ellipse">
            <a:avLst/>
          </a:prstGeom>
          <a:solidFill>
            <a:srgbClr val="689429"/>
          </a:solidFill>
          <a:ln w="38100">
            <a:solidFill>
              <a:srgbClr val="689429"/>
            </a:solidFill>
          </a:ln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37EEBD64-A177-4BCF-827A-FCA028B5FA7F}"/>
              </a:ext>
            </a:extLst>
          </p:cNvPr>
          <p:cNvSpPr/>
          <p:nvPr/>
        </p:nvSpPr>
        <p:spPr>
          <a:xfrm>
            <a:off x="1383792" y="2777864"/>
            <a:ext cx="6376416" cy="2407014"/>
          </a:xfrm>
          <a:prstGeom prst="roundRect">
            <a:avLst>
              <a:gd name="adj" fmla="val 6961"/>
            </a:avLst>
          </a:prstGeom>
          <a:solidFill>
            <a:srgbClr val="9B7B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4" name="Table 14">
            <a:extLst>
              <a:ext uri="{FF2B5EF4-FFF2-40B4-BE49-F238E27FC236}">
                <a16:creationId xmlns:a16="http://schemas.microsoft.com/office/drawing/2014/main" id="{964CC4B0-E45F-4062-8FD5-BA12E083F4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464398"/>
              </p:ext>
            </p:extLst>
          </p:nvPr>
        </p:nvGraphicFramePr>
        <p:xfrm>
          <a:off x="1977046" y="3172648"/>
          <a:ext cx="5202970" cy="1590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0594">
                  <a:extLst>
                    <a:ext uri="{9D8B030D-6E8A-4147-A177-3AD203B41FA5}">
                      <a16:colId xmlns:a16="http://schemas.microsoft.com/office/drawing/2014/main" val="706125583"/>
                    </a:ext>
                  </a:extLst>
                </a:gridCol>
                <a:gridCol w="1040594">
                  <a:extLst>
                    <a:ext uri="{9D8B030D-6E8A-4147-A177-3AD203B41FA5}">
                      <a16:colId xmlns:a16="http://schemas.microsoft.com/office/drawing/2014/main" val="1061467972"/>
                    </a:ext>
                  </a:extLst>
                </a:gridCol>
                <a:gridCol w="1040594">
                  <a:extLst>
                    <a:ext uri="{9D8B030D-6E8A-4147-A177-3AD203B41FA5}">
                      <a16:colId xmlns:a16="http://schemas.microsoft.com/office/drawing/2014/main" val="145957332"/>
                    </a:ext>
                  </a:extLst>
                </a:gridCol>
                <a:gridCol w="1040594">
                  <a:extLst>
                    <a:ext uri="{9D8B030D-6E8A-4147-A177-3AD203B41FA5}">
                      <a16:colId xmlns:a16="http://schemas.microsoft.com/office/drawing/2014/main" val="2491217798"/>
                    </a:ext>
                  </a:extLst>
                </a:gridCol>
                <a:gridCol w="1040594">
                  <a:extLst>
                    <a:ext uri="{9D8B030D-6E8A-4147-A177-3AD203B41FA5}">
                      <a16:colId xmlns:a16="http://schemas.microsoft.com/office/drawing/2014/main" val="204934279"/>
                    </a:ext>
                  </a:extLst>
                </a:gridCol>
              </a:tblGrid>
              <a:tr h="795095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0965334"/>
                  </a:ext>
                </a:extLst>
              </a:tr>
              <a:tr h="795095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2363200"/>
                  </a:ext>
                </a:extLst>
              </a:tr>
            </a:tbl>
          </a:graphicData>
        </a:graphic>
      </p:graphicFrame>
      <p:pic>
        <p:nvPicPr>
          <p:cNvPr id="16" name="Picture 15">
            <a:extLst>
              <a:ext uri="{FF2B5EF4-FFF2-40B4-BE49-F238E27FC236}">
                <a16:creationId xmlns:a16="http://schemas.microsoft.com/office/drawing/2014/main" id="{7AF4BDD2-A250-4FD0-AEE7-C0B09001774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4220" y="3316378"/>
            <a:ext cx="738331" cy="50765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730330C-E633-439A-A950-F4B5957BD2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774">
            <a:off x="3114694" y="3327682"/>
            <a:ext cx="738331" cy="50765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3A6A6B5-DD43-4DDE-90DE-F0E0AA42889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71924">
            <a:off x="4169605" y="3336176"/>
            <a:ext cx="738331" cy="50765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026D031-5B99-4BFB-82B3-AB37049DCE0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71924">
            <a:off x="5180933" y="3360559"/>
            <a:ext cx="738331" cy="50765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4581592-4D40-4B67-9CAF-31543BF5DFF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452117">
            <a:off x="6278804" y="3317076"/>
            <a:ext cx="738331" cy="50765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DF52B4F-1312-4A8E-880F-29F15FF8E76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71924">
            <a:off x="2067119" y="4086082"/>
            <a:ext cx="738331" cy="50765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B4FCF98-1950-444A-B5D2-91648742A35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7982" y="4090102"/>
            <a:ext cx="738331" cy="50765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ED05EE7-58E5-4A78-A754-86578B1B353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337699">
            <a:off x="4211013" y="4140451"/>
            <a:ext cx="738332" cy="50765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C23E8A6-7354-45D5-AA30-89D8CF5492B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836089">
            <a:off x="5243461" y="4105492"/>
            <a:ext cx="738331" cy="50765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1C40B6C-5E1A-4D5C-9C34-1D68A6F3F2B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6511" y="4046131"/>
            <a:ext cx="738331" cy="50765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9309C80-4B05-4C34-99C2-2DAE1649EDA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662" y="1607268"/>
            <a:ext cx="7586436" cy="4470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81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9695E17B-6C3C-4DC4-84D3-D3A87EBF35F0}"/>
              </a:ext>
            </a:extLst>
          </p:cNvPr>
          <p:cNvGrpSpPr/>
          <p:nvPr/>
        </p:nvGrpSpPr>
        <p:grpSpPr>
          <a:xfrm>
            <a:off x="1450847" y="776286"/>
            <a:ext cx="6891491" cy="1156502"/>
            <a:chOff x="2741637" y="695857"/>
            <a:chExt cx="5736158" cy="1517521"/>
          </a:xfrm>
        </p:grpSpPr>
        <p:sp>
          <p:nvSpPr>
            <p:cNvPr id="5" name="Rounded Rectangle 37">
              <a:extLst>
                <a:ext uri="{FF2B5EF4-FFF2-40B4-BE49-F238E27FC236}">
                  <a16:creationId xmlns:a16="http://schemas.microsoft.com/office/drawing/2014/main" id="{E12453E8-2BA6-47EF-838D-6133857D70A4}"/>
                </a:ext>
              </a:extLst>
            </p:cNvPr>
            <p:cNvSpPr/>
            <p:nvPr/>
          </p:nvSpPr>
          <p:spPr>
            <a:xfrm>
              <a:off x="2741637" y="695857"/>
              <a:ext cx="5736158" cy="1517521"/>
            </a:xfrm>
            <a:prstGeom prst="roundRect">
              <a:avLst>
                <a:gd name="adj" fmla="val 11310"/>
              </a:avLst>
            </a:prstGeom>
            <a:solidFill>
              <a:srgbClr val="CFE0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B3290D9-B6C4-4A64-9BDB-9DB8DC28FEDC}"/>
                </a:ext>
              </a:extLst>
            </p:cNvPr>
            <p:cNvSpPr/>
            <p:nvPr/>
          </p:nvSpPr>
          <p:spPr>
            <a:xfrm>
              <a:off x="3553482" y="914860"/>
              <a:ext cx="4924313" cy="109040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/>
                <a:t>What is hiding under this leaf?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/>
                <a:t>I’ve found 9 ladybirds. How many caterpillars are there?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/>
                <a:t>Are there still 10 minibeasts in total?</a:t>
              </a:r>
            </a:p>
          </p:txBody>
        </p:sp>
      </p:grp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37EEBD64-A177-4BCF-827A-FCA028B5FA7F}"/>
              </a:ext>
            </a:extLst>
          </p:cNvPr>
          <p:cNvSpPr/>
          <p:nvPr/>
        </p:nvSpPr>
        <p:spPr>
          <a:xfrm>
            <a:off x="1383792" y="2620826"/>
            <a:ext cx="6376416" cy="2162232"/>
          </a:xfrm>
          <a:prstGeom prst="roundRect">
            <a:avLst>
              <a:gd name="adj" fmla="val 6961"/>
            </a:avLst>
          </a:prstGeom>
          <a:solidFill>
            <a:srgbClr val="9B7B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4" name="Table 14">
            <a:extLst>
              <a:ext uri="{FF2B5EF4-FFF2-40B4-BE49-F238E27FC236}">
                <a16:creationId xmlns:a16="http://schemas.microsoft.com/office/drawing/2014/main" id="{964CC4B0-E45F-4062-8FD5-BA12E083F4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784902"/>
              </p:ext>
            </p:extLst>
          </p:nvPr>
        </p:nvGraphicFramePr>
        <p:xfrm>
          <a:off x="1969008" y="2888442"/>
          <a:ext cx="5202970" cy="1590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0594">
                  <a:extLst>
                    <a:ext uri="{9D8B030D-6E8A-4147-A177-3AD203B41FA5}">
                      <a16:colId xmlns:a16="http://schemas.microsoft.com/office/drawing/2014/main" val="706125583"/>
                    </a:ext>
                  </a:extLst>
                </a:gridCol>
                <a:gridCol w="1040594">
                  <a:extLst>
                    <a:ext uri="{9D8B030D-6E8A-4147-A177-3AD203B41FA5}">
                      <a16:colId xmlns:a16="http://schemas.microsoft.com/office/drawing/2014/main" val="1061467972"/>
                    </a:ext>
                  </a:extLst>
                </a:gridCol>
                <a:gridCol w="1040594">
                  <a:extLst>
                    <a:ext uri="{9D8B030D-6E8A-4147-A177-3AD203B41FA5}">
                      <a16:colId xmlns:a16="http://schemas.microsoft.com/office/drawing/2014/main" val="145957332"/>
                    </a:ext>
                  </a:extLst>
                </a:gridCol>
                <a:gridCol w="1040594">
                  <a:extLst>
                    <a:ext uri="{9D8B030D-6E8A-4147-A177-3AD203B41FA5}">
                      <a16:colId xmlns:a16="http://schemas.microsoft.com/office/drawing/2014/main" val="2491217798"/>
                    </a:ext>
                  </a:extLst>
                </a:gridCol>
                <a:gridCol w="1040594">
                  <a:extLst>
                    <a:ext uri="{9D8B030D-6E8A-4147-A177-3AD203B41FA5}">
                      <a16:colId xmlns:a16="http://schemas.microsoft.com/office/drawing/2014/main" val="204934279"/>
                    </a:ext>
                  </a:extLst>
                </a:gridCol>
              </a:tblGrid>
              <a:tr h="795095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0965334"/>
                  </a:ext>
                </a:extLst>
              </a:tr>
              <a:tr h="795095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2363200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4EB66FE5-22F2-4BFF-9E79-33DC3DA852C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8389" y="2937670"/>
            <a:ext cx="715637" cy="66231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FA8B27D9-6FA2-47DD-B00F-5F8ADBE69E9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561007">
            <a:off x="3176217" y="2986112"/>
            <a:ext cx="715637" cy="66231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6207534-90DC-4CC2-B36F-FF9A6EE5102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1818" y="2937670"/>
            <a:ext cx="715637" cy="66231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42C0A75-371C-4B80-B0CA-85A198B1C2F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67172">
            <a:off x="5231067" y="2991056"/>
            <a:ext cx="715637" cy="67579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325BF94A-8C55-4320-B41B-1CF8A15DBCA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879989">
            <a:off x="6267524" y="2931189"/>
            <a:ext cx="715637" cy="66231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44F9EF46-D3DE-49F3-BD54-92D6C4D4EAC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8389" y="3725716"/>
            <a:ext cx="715637" cy="66231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3283532-38F9-4B4E-A74C-AEB186DE0D9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036053">
            <a:off x="3176216" y="3725716"/>
            <a:ext cx="715637" cy="66231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602BA4AE-5437-441D-AA77-5406FA4A5CC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606779">
            <a:off x="4233930" y="3789013"/>
            <a:ext cx="715637" cy="66231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0DDD6555-794E-4A21-8537-4F849AA6312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862512">
            <a:off x="5235173" y="3755071"/>
            <a:ext cx="715637" cy="66231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C71F5734-7A66-4DF8-BCCD-7B43837DA93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8135" y="3816536"/>
            <a:ext cx="912731" cy="437389"/>
          </a:xfrm>
          <a:prstGeom prst="rect">
            <a:avLst/>
          </a:prstGeom>
        </p:spPr>
      </p:pic>
      <p:grpSp>
        <p:nvGrpSpPr>
          <p:cNvPr id="56" name="Group 55">
            <a:extLst>
              <a:ext uri="{FF2B5EF4-FFF2-40B4-BE49-F238E27FC236}">
                <a16:creationId xmlns:a16="http://schemas.microsoft.com/office/drawing/2014/main" id="{35D9529A-A689-4A3E-B093-C532AC4838FB}"/>
              </a:ext>
            </a:extLst>
          </p:cNvPr>
          <p:cNvGrpSpPr/>
          <p:nvPr/>
        </p:nvGrpSpPr>
        <p:grpSpPr>
          <a:xfrm>
            <a:off x="1653317" y="775151"/>
            <a:ext cx="6891491" cy="1156502"/>
            <a:chOff x="2761208" y="704233"/>
            <a:chExt cx="5736158" cy="1517521"/>
          </a:xfrm>
        </p:grpSpPr>
        <p:sp>
          <p:nvSpPr>
            <p:cNvPr id="57" name="Rounded Rectangle 37">
              <a:extLst>
                <a:ext uri="{FF2B5EF4-FFF2-40B4-BE49-F238E27FC236}">
                  <a16:creationId xmlns:a16="http://schemas.microsoft.com/office/drawing/2014/main" id="{A6086B4E-664E-4C32-9465-EB3534F7818C}"/>
                </a:ext>
              </a:extLst>
            </p:cNvPr>
            <p:cNvSpPr/>
            <p:nvPr/>
          </p:nvSpPr>
          <p:spPr>
            <a:xfrm>
              <a:off x="2761208" y="704233"/>
              <a:ext cx="5736158" cy="1517521"/>
            </a:xfrm>
            <a:prstGeom prst="roundRect">
              <a:avLst>
                <a:gd name="adj" fmla="val 11310"/>
              </a:avLst>
            </a:prstGeom>
            <a:solidFill>
              <a:srgbClr val="CFE0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838158EC-AB3B-4393-8981-900FC07B04F8}"/>
                </a:ext>
              </a:extLst>
            </p:cNvPr>
            <p:cNvSpPr/>
            <p:nvPr/>
          </p:nvSpPr>
          <p:spPr>
            <a:xfrm>
              <a:off x="3573053" y="1218297"/>
              <a:ext cx="4924313" cy="36346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/>
                <a:t>What is hiding under this leaf?</a:t>
              </a: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5289A878-C09C-4CF1-843C-06D1D5BBE7D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076"/>
          <a:stretch/>
        </p:blipFill>
        <p:spPr>
          <a:xfrm>
            <a:off x="801662" y="655168"/>
            <a:ext cx="1490434" cy="1419775"/>
          </a:xfrm>
          <a:prstGeom prst="ellipse">
            <a:avLst/>
          </a:prstGeom>
          <a:solidFill>
            <a:srgbClr val="689429"/>
          </a:solidFill>
          <a:ln w="38100">
            <a:solidFill>
              <a:srgbClr val="689429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0323FC-5D66-468B-9B85-2E013C84C0C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226" y="1819956"/>
            <a:ext cx="8861671" cy="3553789"/>
          </a:xfrm>
          <a:prstGeom prst="rect">
            <a:avLst/>
          </a:prstGeom>
        </p:spPr>
      </p:pic>
      <p:sp>
        <p:nvSpPr>
          <p:cNvPr id="34" name="Google Shape;79;p5">
            <a:extLst>
              <a:ext uri="{FF2B5EF4-FFF2-40B4-BE49-F238E27FC236}">
                <a16:creationId xmlns:a16="http://schemas.microsoft.com/office/drawing/2014/main" id="{C02923FD-0D76-4B9B-B0C8-03AA9D7F40DB}"/>
              </a:ext>
            </a:extLst>
          </p:cNvPr>
          <p:cNvSpPr/>
          <p:nvPr/>
        </p:nvSpPr>
        <p:spPr>
          <a:xfrm>
            <a:off x="2027759" y="5278060"/>
            <a:ext cx="51015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 sz="20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There are </a:t>
            </a:r>
            <a:r>
              <a:rPr lang="en-GB" sz="2000" dirty="0">
                <a:solidFill>
                  <a:schemeClr val="dk1"/>
                </a:solidFill>
              </a:rPr>
              <a:t>9 ladybirds and 1</a:t>
            </a:r>
            <a:r>
              <a:rPr lang="en-GB" sz="20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caterpillar.</a:t>
            </a:r>
            <a:endParaRPr lang="en-GB" dirty="0"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 sz="20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There are </a:t>
            </a:r>
            <a:r>
              <a:rPr lang="en-GB" sz="2000" dirty="0">
                <a:solidFill>
                  <a:schemeClr val="dk1"/>
                </a:solidFill>
              </a:rPr>
              <a:t>10</a:t>
            </a:r>
            <a:r>
              <a:rPr lang="en-GB" sz="20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minibeasts in total.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38454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9695E17B-6C3C-4DC4-84D3-D3A87EBF35F0}"/>
              </a:ext>
            </a:extLst>
          </p:cNvPr>
          <p:cNvGrpSpPr/>
          <p:nvPr/>
        </p:nvGrpSpPr>
        <p:grpSpPr>
          <a:xfrm>
            <a:off x="1450847" y="776286"/>
            <a:ext cx="6891491" cy="1156502"/>
            <a:chOff x="2741637" y="695857"/>
            <a:chExt cx="5736158" cy="1517521"/>
          </a:xfrm>
        </p:grpSpPr>
        <p:sp>
          <p:nvSpPr>
            <p:cNvPr id="5" name="Rounded Rectangle 37">
              <a:extLst>
                <a:ext uri="{FF2B5EF4-FFF2-40B4-BE49-F238E27FC236}">
                  <a16:creationId xmlns:a16="http://schemas.microsoft.com/office/drawing/2014/main" id="{E12453E8-2BA6-47EF-838D-6133857D70A4}"/>
                </a:ext>
              </a:extLst>
            </p:cNvPr>
            <p:cNvSpPr/>
            <p:nvPr/>
          </p:nvSpPr>
          <p:spPr>
            <a:xfrm>
              <a:off x="2741637" y="695857"/>
              <a:ext cx="5736158" cy="1517521"/>
            </a:xfrm>
            <a:prstGeom prst="roundRect">
              <a:avLst>
                <a:gd name="adj" fmla="val 11310"/>
              </a:avLst>
            </a:prstGeom>
            <a:solidFill>
              <a:srgbClr val="CFE0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B3290D9-B6C4-4A64-9BDB-9DB8DC28FEDC}"/>
                </a:ext>
              </a:extLst>
            </p:cNvPr>
            <p:cNvSpPr/>
            <p:nvPr/>
          </p:nvSpPr>
          <p:spPr>
            <a:xfrm>
              <a:off x="3553482" y="1094704"/>
              <a:ext cx="4924313" cy="72693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/>
              <a:r>
                <a:rPr lang="en-GB" altLang="en-US" dirty="0"/>
                <a:t>I’ve found 7 worms but how many ants are there?</a:t>
              </a:r>
            </a:p>
            <a:p>
              <a:pPr algn="just"/>
              <a:r>
                <a:rPr lang="en-GB" altLang="en-US" dirty="0"/>
                <a:t>How many minibeasts are there altogether? </a:t>
              </a:r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79B6442E-B7E5-4CAA-A32E-98DD3B827A6D}"/>
              </a:ext>
            </a:extLst>
          </p:cNvPr>
          <p:cNvSpPr/>
          <p:nvPr/>
        </p:nvSpPr>
        <p:spPr>
          <a:xfrm>
            <a:off x="2027759" y="5316981"/>
            <a:ext cx="5101544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2000" dirty="0"/>
              <a:t>There are 7 worms and 3 ants.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2000" dirty="0"/>
              <a:t>There are 10 minibeasts in total.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37EEBD64-A177-4BCF-827A-FCA028B5FA7F}"/>
              </a:ext>
            </a:extLst>
          </p:cNvPr>
          <p:cNvSpPr/>
          <p:nvPr/>
        </p:nvSpPr>
        <p:spPr>
          <a:xfrm>
            <a:off x="1383792" y="2466711"/>
            <a:ext cx="6376416" cy="2316347"/>
          </a:xfrm>
          <a:prstGeom prst="roundRect">
            <a:avLst>
              <a:gd name="adj" fmla="val 6961"/>
            </a:avLst>
          </a:prstGeom>
          <a:solidFill>
            <a:srgbClr val="9B7B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4" name="Table 14">
            <a:extLst>
              <a:ext uri="{FF2B5EF4-FFF2-40B4-BE49-F238E27FC236}">
                <a16:creationId xmlns:a16="http://schemas.microsoft.com/office/drawing/2014/main" id="{964CC4B0-E45F-4062-8FD5-BA12E083F4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395653"/>
              </p:ext>
            </p:extLst>
          </p:nvPr>
        </p:nvGraphicFramePr>
        <p:xfrm>
          <a:off x="1969008" y="2801217"/>
          <a:ext cx="5202970" cy="1590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0594">
                  <a:extLst>
                    <a:ext uri="{9D8B030D-6E8A-4147-A177-3AD203B41FA5}">
                      <a16:colId xmlns:a16="http://schemas.microsoft.com/office/drawing/2014/main" val="706125583"/>
                    </a:ext>
                  </a:extLst>
                </a:gridCol>
                <a:gridCol w="1040594">
                  <a:extLst>
                    <a:ext uri="{9D8B030D-6E8A-4147-A177-3AD203B41FA5}">
                      <a16:colId xmlns:a16="http://schemas.microsoft.com/office/drawing/2014/main" val="1061467972"/>
                    </a:ext>
                  </a:extLst>
                </a:gridCol>
                <a:gridCol w="1040594">
                  <a:extLst>
                    <a:ext uri="{9D8B030D-6E8A-4147-A177-3AD203B41FA5}">
                      <a16:colId xmlns:a16="http://schemas.microsoft.com/office/drawing/2014/main" val="145957332"/>
                    </a:ext>
                  </a:extLst>
                </a:gridCol>
                <a:gridCol w="1040594">
                  <a:extLst>
                    <a:ext uri="{9D8B030D-6E8A-4147-A177-3AD203B41FA5}">
                      <a16:colId xmlns:a16="http://schemas.microsoft.com/office/drawing/2014/main" val="2491217798"/>
                    </a:ext>
                  </a:extLst>
                </a:gridCol>
                <a:gridCol w="1040594">
                  <a:extLst>
                    <a:ext uri="{9D8B030D-6E8A-4147-A177-3AD203B41FA5}">
                      <a16:colId xmlns:a16="http://schemas.microsoft.com/office/drawing/2014/main" val="204934279"/>
                    </a:ext>
                  </a:extLst>
                </a:gridCol>
              </a:tblGrid>
              <a:tr h="795095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0965334"/>
                  </a:ext>
                </a:extLst>
              </a:tr>
              <a:tr h="795095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5895" marR="75895" marT="37947" marB="379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2363200"/>
                  </a:ext>
                </a:extLst>
              </a:tr>
            </a:tbl>
          </a:graphicData>
        </a:graphic>
      </p:graphicFrame>
      <p:grpSp>
        <p:nvGrpSpPr>
          <p:cNvPr id="56" name="Group 55">
            <a:extLst>
              <a:ext uri="{FF2B5EF4-FFF2-40B4-BE49-F238E27FC236}">
                <a16:creationId xmlns:a16="http://schemas.microsoft.com/office/drawing/2014/main" id="{35D9529A-A689-4A3E-B093-C532AC4838FB}"/>
              </a:ext>
            </a:extLst>
          </p:cNvPr>
          <p:cNvGrpSpPr/>
          <p:nvPr/>
        </p:nvGrpSpPr>
        <p:grpSpPr>
          <a:xfrm>
            <a:off x="1496859" y="786804"/>
            <a:ext cx="6891491" cy="1156502"/>
            <a:chOff x="2761208" y="704233"/>
            <a:chExt cx="5736158" cy="1517521"/>
          </a:xfrm>
        </p:grpSpPr>
        <p:sp>
          <p:nvSpPr>
            <p:cNvPr id="57" name="Rounded Rectangle 37">
              <a:extLst>
                <a:ext uri="{FF2B5EF4-FFF2-40B4-BE49-F238E27FC236}">
                  <a16:creationId xmlns:a16="http://schemas.microsoft.com/office/drawing/2014/main" id="{A6086B4E-664E-4C32-9465-EB3534F7818C}"/>
                </a:ext>
              </a:extLst>
            </p:cNvPr>
            <p:cNvSpPr/>
            <p:nvPr/>
          </p:nvSpPr>
          <p:spPr>
            <a:xfrm>
              <a:off x="2761208" y="704233"/>
              <a:ext cx="5736158" cy="1517521"/>
            </a:xfrm>
            <a:prstGeom prst="roundRect">
              <a:avLst>
                <a:gd name="adj" fmla="val 11310"/>
              </a:avLst>
            </a:prstGeom>
            <a:solidFill>
              <a:srgbClr val="CFE0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838158EC-AB3B-4393-8981-900FC07B04F8}"/>
                </a:ext>
              </a:extLst>
            </p:cNvPr>
            <p:cNvSpPr/>
            <p:nvPr/>
          </p:nvSpPr>
          <p:spPr>
            <a:xfrm>
              <a:off x="3573053" y="1218297"/>
              <a:ext cx="4924313" cy="36346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/>
              <a:r>
                <a:rPr lang="en-GB" altLang="en-US" dirty="0"/>
                <a:t>This time, I’ve been digging in the soil! </a:t>
              </a: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5289A878-C09C-4CF1-843C-06D1D5BBE7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076"/>
          <a:stretch/>
        </p:blipFill>
        <p:spPr>
          <a:xfrm>
            <a:off x="801662" y="655168"/>
            <a:ext cx="1490434" cy="1419775"/>
          </a:xfrm>
          <a:prstGeom prst="ellipse">
            <a:avLst/>
          </a:prstGeom>
          <a:solidFill>
            <a:srgbClr val="689429"/>
          </a:solidFill>
          <a:ln w="38100">
            <a:solidFill>
              <a:srgbClr val="689429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6D58E4D-C5EB-41CF-A84B-5ACC826F02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8156" y="3121270"/>
            <a:ext cx="998932" cy="242332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589E4023-94FF-4E0E-8E3D-D8437FB29AA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97700">
            <a:off x="3020666" y="3134583"/>
            <a:ext cx="998932" cy="242332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8A1B5215-1D47-4903-B499-A5A4E619E80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383245">
            <a:off x="4077473" y="3050133"/>
            <a:ext cx="998932" cy="242332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F4FB6941-1D6A-4681-B192-EA6A19EC881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9115" y="3189987"/>
            <a:ext cx="998932" cy="242332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53DA6B5A-92F0-43B9-B2D9-35180D9586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87298">
            <a:off x="6141458" y="3064288"/>
            <a:ext cx="998932" cy="242332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6624212-46C8-475C-9E3D-E5F213EF71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488356">
            <a:off x="1990181" y="3905300"/>
            <a:ext cx="998932" cy="242332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6C0A6EE1-675D-4EE7-A02A-C1D308BB082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0165" y="3918613"/>
            <a:ext cx="998932" cy="242332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F59BA129-A696-430D-B493-9FED4B29660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9649" y="3805454"/>
            <a:ext cx="964274" cy="351741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DBA3DAF3-11E8-4595-BFBA-042C773A8A8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4808" y="3842370"/>
            <a:ext cx="964274" cy="351741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727BA1E2-4C5B-4A0D-ABA7-21DB972DAA8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326947">
            <a:off x="6185616" y="3842369"/>
            <a:ext cx="964274" cy="35174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A9CA7F4-BC1B-47C6-877B-8A0D2549B51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0211" y="1485017"/>
            <a:ext cx="7075611" cy="3948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936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Rectangle: Rounded Corners 91">
            <a:extLst>
              <a:ext uri="{FF2B5EF4-FFF2-40B4-BE49-F238E27FC236}">
                <a16:creationId xmlns:a16="http://schemas.microsoft.com/office/drawing/2014/main" id="{C78851C2-8B33-40CA-B7E0-D642AC7F1FAB}"/>
              </a:ext>
            </a:extLst>
          </p:cNvPr>
          <p:cNvSpPr/>
          <p:nvPr/>
        </p:nvSpPr>
        <p:spPr>
          <a:xfrm>
            <a:off x="1935480" y="3438145"/>
            <a:ext cx="5273040" cy="1419776"/>
          </a:xfrm>
          <a:prstGeom prst="roundRect">
            <a:avLst>
              <a:gd name="adj" fmla="val 6961"/>
            </a:avLst>
          </a:prstGeom>
          <a:solidFill>
            <a:srgbClr val="9B7B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FAD036CD-B17F-4842-9E9A-A1F148F9C25E}"/>
              </a:ext>
            </a:extLst>
          </p:cNvPr>
          <p:cNvSpPr/>
          <p:nvPr/>
        </p:nvSpPr>
        <p:spPr>
          <a:xfrm>
            <a:off x="2450591" y="635720"/>
            <a:ext cx="5937759" cy="1160713"/>
          </a:xfrm>
          <a:prstGeom prst="roundRect">
            <a:avLst/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dirty="0"/>
              <a:t>A good scientist always keeps records! </a:t>
            </a:r>
          </a:p>
          <a:p>
            <a:r>
              <a:rPr lang="en-GB" altLang="en-US" dirty="0"/>
              <a:t>Can you help me complete the number sentence? </a:t>
            </a:r>
          </a:p>
          <a:p>
            <a:r>
              <a:rPr lang="en-GB" altLang="en-US" dirty="0"/>
              <a:t>Click on the missing number.</a:t>
            </a:r>
          </a:p>
        </p:txBody>
      </p:sp>
      <p:sp>
        <p:nvSpPr>
          <p:cNvPr id="47" name="Rounded Rectangle 10">
            <a:extLst>
              <a:ext uri="{FF2B5EF4-FFF2-40B4-BE49-F238E27FC236}">
                <a16:creationId xmlns:a16="http://schemas.microsoft.com/office/drawing/2014/main" id="{13334FF7-C708-4740-8830-80EFF06D0643}"/>
              </a:ext>
            </a:extLst>
          </p:cNvPr>
          <p:cNvSpPr/>
          <p:nvPr/>
        </p:nvSpPr>
        <p:spPr>
          <a:xfrm>
            <a:off x="4071174" y="2062721"/>
            <a:ext cx="1012094" cy="101209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DEDC859-704F-4346-A889-EF1AD1D67378}"/>
              </a:ext>
            </a:extLst>
          </p:cNvPr>
          <p:cNvSpPr/>
          <p:nvPr/>
        </p:nvSpPr>
        <p:spPr>
          <a:xfrm>
            <a:off x="3156163" y="2183495"/>
            <a:ext cx="836046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800" b="1" dirty="0">
                <a:latin typeface="Twinkl" pitchFamily="2" charset="0"/>
              </a:rPr>
              <a:t>+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C8698B1-91B3-49F9-B226-29EF6B94E255}"/>
              </a:ext>
            </a:extLst>
          </p:cNvPr>
          <p:cNvSpPr/>
          <p:nvPr/>
        </p:nvSpPr>
        <p:spPr>
          <a:xfrm>
            <a:off x="5149479" y="2179844"/>
            <a:ext cx="836046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800" b="1" dirty="0">
                <a:latin typeface="Twinkl" pitchFamily="2" charset="0"/>
              </a:rPr>
              <a:t>=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D06F6A87-4F4A-4318-B027-4482BEA51629}"/>
              </a:ext>
            </a:extLst>
          </p:cNvPr>
          <p:cNvGrpSpPr/>
          <p:nvPr/>
        </p:nvGrpSpPr>
        <p:grpSpPr>
          <a:xfrm>
            <a:off x="2107776" y="2054618"/>
            <a:ext cx="1012094" cy="1012094"/>
            <a:chOff x="4064797" y="1848057"/>
            <a:chExt cx="1012094" cy="1012094"/>
          </a:xfrm>
        </p:grpSpPr>
        <p:sp>
          <p:nvSpPr>
            <p:cNvPr id="51" name="Rounded Rectangle 30">
              <a:extLst>
                <a:ext uri="{FF2B5EF4-FFF2-40B4-BE49-F238E27FC236}">
                  <a16:creationId xmlns:a16="http://schemas.microsoft.com/office/drawing/2014/main" id="{77F114ED-851D-45C7-991A-D54827F3901D}"/>
                </a:ext>
              </a:extLst>
            </p:cNvPr>
            <p:cNvSpPr/>
            <p:nvPr/>
          </p:nvSpPr>
          <p:spPr>
            <a:xfrm>
              <a:off x="4064797" y="1848057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AD9C6B47-0F88-4969-92CC-7C47878CD332}"/>
                </a:ext>
              </a:extLst>
            </p:cNvPr>
            <p:cNvSpPr/>
            <p:nvPr/>
          </p:nvSpPr>
          <p:spPr>
            <a:xfrm>
              <a:off x="4158849" y="1992875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8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5538AAA4-AC3D-4277-8942-9858786E4898}"/>
              </a:ext>
            </a:extLst>
          </p:cNvPr>
          <p:cNvGrpSpPr/>
          <p:nvPr/>
        </p:nvGrpSpPr>
        <p:grpSpPr>
          <a:xfrm>
            <a:off x="6058112" y="2039245"/>
            <a:ext cx="1012094" cy="1012094"/>
            <a:chOff x="6058112" y="1591927"/>
            <a:chExt cx="1012094" cy="1012094"/>
          </a:xfrm>
        </p:grpSpPr>
        <p:sp>
          <p:nvSpPr>
            <p:cNvPr id="54" name="Rounded Rectangle 35">
              <a:extLst>
                <a:ext uri="{FF2B5EF4-FFF2-40B4-BE49-F238E27FC236}">
                  <a16:creationId xmlns:a16="http://schemas.microsoft.com/office/drawing/2014/main" id="{1ACE35B4-1A88-484B-9022-F93981CF2CFB}"/>
                </a:ext>
              </a:extLst>
            </p:cNvPr>
            <p:cNvSpPr/>
            <p:nvPr/>
          </p:nvSpPr>
          <p:spPr>
            <a:xfrm>
              <a:off x="6058112" y="1591927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7479E54A-6BA7-454A-A146-79C54AE3520A}"/>
                </a:ext>
              </a:extLst>
            </p:cNvPr>
            <p:cNvSpPr/>
            <p:nvPr/>
          </p:nvSpPr>
          <p:spPr>
            <a:xfrm>
              <a:off x="6146136" y="1733094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10</a:t>
              </a: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55778CB3-44DE-4143-A95C-6C8EF833BB0E}"/>
              </a:ext>
            </a:extLst>
          </p:cNvPr>
          <p:cNvGrpSpPr/>
          <p:nvPr/>
        </p:nvGrpSpPr>
        <p:grpSpPr>
          <a:xfrm>
            <a:off x="2068148" y="5162082"/>
            <a:ext cx="1012094" cy="1012094"/>
            <a:chOff x="2071481" y="1599462"/>
            <a:chExt cx="1012094" cy="1012094"/>
          </a:xfrm>
        </p:grpSpPr>
        <p:sp>
          <p:nvSpPr>
            <p:cNvPr id="78" name="Rounded Rectangle 40">
              <a:extLst>
                <a:ext uri="{FF2B5EF4-FFF2-40B4-BE49-F238E27FC236}">
                  <a16:creationId xmlns:a16="http://schemas.microsoft.com/office/drawing/2014/main" id="{A1B0F9E8-50F1-4D46-8C5D-77E58B276EB2}"/>
                </a:ext>
              </a:extLst>
            </p:cNvPr>
            <p:cNvSpPr/>
            <p:nvPr/>
          </p:nvSpPr>
          <p:spPr>
            <a:xfrm>
              <a:off x="2071481" y="1599462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634A44D3-EC66-4578-A83C-86AC0018EDA5}"/>
                </a:ext>
              </a:extLst>
            </p:cNvPr>
            <p:cNvSpPr/>
            <p:nvPr/>
          </p:nvSpPr>
          <p:spPr>
            <a:xfrm>
              <a:off x="2159505" y="1740629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1</a:t>
              </a: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DA7A355D-70D4-4DA6-8259-067FFA7CC0CA}"/>
              </a:ext>
            </a:extLst>
          </p:cNvPr>
          <p:cNvGrpSpPr/>
          <p:nvPr/>
        </p:nvGrpSpPr>
        <p:grpSpPr>
          <a:xfrm>
            <a:off x="6146136" y="5160852"/>
            <a:ext cx="1012094" cy="1012094"/>
            <a:chOff x="2071481" y="1599462"/>
            <a:chExt cx="1012094" cy="1012094"/>
          </a:xfrm>
        </p:grpSpPr>
        <p:sp>
          <p:nvSpPr>
            <p:cNvPr id="81" name="Rounded Rectangle 43">
              <a:extLst>
                <a:ext uri="{FF2B5EF4-FFF2-40B4-BE49-F238E27FC236}">
                  <a16:creationId xmlns:a16="http://schemas.microsoft.com/office/drawing/2014/main" id="{A91EFC46-B008-4328-857D-6DA70092D5E5}"/>
                </a:ext>
              </a:extLst>
            </p:cNvPr>
            <p:cNvSpPr/>
            <p:nvPr/>
          </p:nvSpPr>
          <p:spPr>
            <a:xfrm>
              <a:off x="2071481" y="1599462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A356FF98-632A-4C79-836A-47092FF556AD}"/>
                </a:ext>
              </a:extLst>
            </p:cNvPr>
            <p:cNvSpPr/>
            <p:nvPr/>
          </p:nvSpPr>
          <p:spPr>
            <a:xfrm>
              <a:off x="2159505" y="1740629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4</a:t>
              </a:r>
            </a:p>
          </p:txBody>
        </p:sp>
      </p:grpSp>
      <p:pic>
        <p:nvPicPr>
          <p:cNvPr id="91" name="Picture 90">
            <a:extLst>
              <a:ext uri="{FF2B5EF4-FFF2-40B4-BE49-F238E27FC236}">
                <a16:creationId xmlns:a16="http://schemas.microsoft.com/office/drawing/2014/main" id="{666F4A2C-260B-4B86-B4DE-64996C9A29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076"/>
          <a:stretch/>
        </p:blipFill>
        <p:spPr>
          <a:xfrm>
            <a:off x="724152" y="586288"/>
            <a:ext cx="1490434" cy="1419775"/>
          </a:xfrm>
          <a:prstGeom prst="ellipse">
            <a:avLst/>
          </a:prstGeom>
          <a:solidFill>
            <a:srgbClr val="689429"/>
          </a:solidFill>
          <a:ln w="38100">
            <a:solidFill>
              <a:srgbClr val="689429"/>
            </a:solidFill>
          </a:ln>
        </p:spPr>
      </p:pic>
      <p:graphicFrame>
        <p:nvGraphicFramePr>
          <p:cNvPr id="93" name="Table 14">
            <a:extLst>
              <a:ext uri="{FF2B5EF4-FFF2-40B4-BE49-F238E27FC236}">
                <a16:creationId xmlns:a16="http://schemas.microsoft.com/office/drawing/2014/main" id="{8D861E3B-84D6-4D5C-ADEB-030150BD90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3441230"/>
              </p:ext>
            </p:extLst>
          </p:nvPr>
        </p:nvGraphicFramePr>
        <p:xfrm>
          <a:off x="2992218" y="3657563"/>
          <a:ext cx="3115105" cy="9736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3021">
                  <a:extLst>
                    <a:ext uri="{9D8B030D-6E8A-4147-A177-3AD203B41FA5}">
                      <a16:colId xmlns:a16="http://schemas.microsoft.com/office/drawing/2014/main" val="706125583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1061467972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145957332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2491217798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204934279"/>
                    </a:ext>
                  </a:extLst>
                </a:gridCol>
              </a:tblGrid>
              <a:tr h="486847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0965334"/>
                  </a:ext>
                </a:extLst>
              </a:tr>
              <a:tr h="486847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2363200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3C7A1EFF-AA5E-4508-99C8-CAE00265175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4462" y="4222905"/>
            <a:ext cx="573029" cy="2746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010E974-C13B-4680-BD05-021327A247B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0242" y="3721406"/>
            <a:ext cx="394788" cy="36537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B16F3D5A-912E-4BD3-AD32-A133504F2F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7297" y="4233529"/>
            <a:ext cx="573029" cy="274601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77E656F1-E36E-4170-A30E-BD51B53653D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233516">
            <a:off x="3676386" y="3729509"/>
            <a:ext cx="394788" cy="365370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C5C228BD-74FA-4FCD-91B0-C13803BDD6C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3230" y="3707142"/>
            <a:ext cx="394788" cy="365370"/>
          </a:xfrm>
          <a:prstGeom prst="rect">
            <a:avLst/>
          </a:prstGeom>
        </p:spPr>
      </p:pic>
      <p:pic>
        <p:nvPicPr>
          <p:cNvPr id="118" name="Picture 117">
            <a:extLst>
              <a:ext uri="{FF2B5EF4-FFF2-40B4-BE49-F238E27FC236}">
                <a16:creationId xmlns:a16="http://schemas.microsoft.com/office/drawing/2014/main" id="{40D42750-5D71-412F-A4A4-8767B308092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867" y="3721406"/>
            <a:ext cx="394788" cy="365370"/>
          </a:xfrm>
          <a:prstGeom prst="rect">
            <a:avLst/>
          </a:prstGeom>
        </p:spPr>
      </p:pic>
      <p:pic>
        <p:nvPicPr>
          <p:cNvPr id="119" name="Picture 118">
            <a:extLst>
              <a:ext uri="{FF2B5EF4-FFF2-40B4-BE49-F238E27FC236}">
                <a16:creationId xmlns:a16="http://schemas.microsoft.com/office/drawing/2014/main" id="{726EEEE2-A7F1-4B1D-996D-EBDC74D5060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499666">
            <a:off x="5640802" y="3696627"/>
            <a:ext cx="394788" cy="365370"/>
          </a:xfrm>
          <a:prstGeom prst="rect">
            <a:avLst/>
          </a:prstGeom>
        </p:spPr>
      </p:pic>
      <p:pic>
        <p:nvPicPr>
          <p:cNvPr id="120" name="Picture 119">
            <a:extLst>
              <a:ext uri="{FF2B5EF4-FFF2-40B4-BE49-F238E27FC236}">
                <a16:creationId xmlns:a16="http://schemas.microsoft.com/office/drawing/2014/main" id="{174FCF43-BA3F-45CD-AB3D-13151467310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9870" y="4193642"/>
            <a:ext cx="394788" cy="365370"/>
          </a:xfrm>
          <a:prstGeom prst="rect">
            <a:avLst/>
          </a:prstGeom>
        </p:spPr>
      </p:pic>
      <p:pic>
        <p:nvPicPr>
          <p:cNvPr id="121" name="Picture 120">
            <a:extLst>
              <a:ext uri="{FF2B5EF4-FFF2-40B4-BE49-F238E27FC236}">
                <a16:creationId xmlns:a16="http://schemas.microsoft.com/office/drawing/2014/main" id="{4AB06A82-7133-4853-ABFD-3B7706CF6CD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661487">
            <a:off x="3742575" y="4228407"/>
            <a:ext cx="394788" cy="365370"/>
          </a:xfrm>
          <a:prstGeom prst="rect">
            <a:avLst/>
          </a:prstGeom>
        </p:spPr>
      </p:pic>
      <p:pic>
        <p:nvPicPr>
          <p:cNvPr id="122" name="Picture 121">
            <a:extLst>
              <a:ext uri="{FF2B5EF4-FFF2-40B4-BE49-F238E27FC236}">
                <a16:creationId xmlns:a16="http://schemas.microsoft.com/office/drawing/2014/main" id="{C13B8B09-C979-4C1A-B26E-01B7042FB57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29862">
            <a:off x="4337300" y="4193642"/>
            <a:ext cx="394788" cy="365370"/>
          </a:xfrm>
          <a:prstGeom prst="rect">
            <a:avLst/>
          </a:prstGeom>
        </p:spPr>
      </p:pic>
      <p:grpSp>
        <p:nvGrpSpPr>
          <p:cNvPr id="83" name="Group 82">
            <a:extLst>
              <a:ext uri="{FF2B5EF4-FFF2-40B4-BE49-F238E27FC236}">
                <a16:creationId xmlns:a16="http://schemas.microsoft.com/office/drawing/2014/main" id="{11C8E38F-52FC-400F-8340-6A904F96187A}"/>
              </a:ext>
            </a:extLst>
          </p:cNvPr>
          <p:cNvGrpSpPr/>
          <p:nvPr/>
        </p:nvGrpSpPr>
        <p:grpSpPr>
          <a:xfrm>
            <a:off x="4064797" y="5160852"/>
            <a:ext cx="1012094" cy="1012094"/>
            <a:chOff x="2071481" y="1599462"/>
            <a:chExt cx="1012094" cy="1012094"/>
          </a:xfrm>
        </p:grpSpPr>
        <p:sp>
          <p:nvSpPr>
            <p:cNvPr id="84" name="Rounded Rectangle 46">
              <a:extLst>
                <a:ext uri="{FF2B5EF4-FFF2-40B4-BE49-F238E27FC236}">
                  <a16:creationId xmlns:a16="http://schemas.microsoft.com/office/drawing/2014/main" id="{B17E7974-8565-47A2-9820-7CA4F8877083}"/>
                </a:ext>
              </a:extLst>
            </p:cNvPr>
            <p:cNvSpPr/>
            <p:nvPr/>
          </p:nvSpPr>
          <p:spPr>
            <a:xfrm>
              <a:off x="2071481" y="1599462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47BBAEDC-CB0C-4D0A-9567-E78DAA606449}"/>
                </a:ext>
              </a:extLst>
            </p:cNvPr>
            <p:cNvSpPr/>
            <p:nvPr/>
          </p:nvSpPr>
          <p:spPr>
            <a:xfrm>
              <a:off x="2159505" y="1740629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07960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.0074 L 3.61111E-6 -0.45209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298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/>
      <p:bldP spid="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Rectangle: Rounded Corners 91">
            <a:extLst>
              <a:ext uri="{FF2B5EF4-FFF2-40B4-BE49-F238E27FC236}">
                <a16:creationId xmlns:a16="http://schemas.microsoft.com/office/drawing/2014/main" id="{C78851C2-8B33-40CA-B7E0-D642AC7F1FAB}"/>
              </a:ext>
            </a:extLst>
          </p:cNvPr>
          <p:cNvSpPr/>
          <p:nvPr/>
        </p:nvSpPr>
        <p:spPr>
          <a:xfrm>
            <a:off x="1935480" y="3335771"/>
            <a:ext cx="5273040" cy="1455621"/>
          </a:xfrm>
          <a:prstGeom prst="roundRect">
            <a:avLst>
              <a:gd name="adj" fmla="val 6961"/>
            </a:avLst>
          </a:prstGeom>
          <a:solidFill>
            <a:srgbClr val="9B7B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FAD036CD-B17F-4842-9E9A-A1F148F9C25E}"/>
              </a:ext>
            </a:extLst>
          </p:cNvPr>
          <p:cNvSpPr/>
          <p:nvPr/>
        </p:nvSpPr>
        <p:spPr>
          <a:xfrm>
            <a:off x="2450591" y="635720"/>
            <a:ext cx="5937759" cy="1160713"/>
          </a:xfrm>
          <a:prstGeom prst="roundRect">
            <a:avLst/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dirty="0"/>
              <a:t>Can you complete the number sentence to show </a:t>
            </a:r>
          </a:p>
          <a:p>
            <a:r>
              <a:rPr lang="en-GB" altLang="en-US" dirty="0"/>
              <a:t>what we’ve found in the soil?</a:t>
            </a:r>
            <a:br>
              <a:rPr lang="en-GB" altLang="en-US" dirty="0"/>
            </a:br>
            <a:r>
              <a:rPr lang="en-GB" altLang="en-US" dirty="0"/>
              <a:t>Click on the missing number.</a:t>
            </a:r>
          </a:p>
        </p:txBody>
      </p:sp>
      <p:sp>
        <p:nvSpPr>
          <p:cNvPr id="47" name="Rounded Rectangle 10">
            <a:extLst>
              <a:ext uri="{FF2B5EF4-FFF2-40B4-BE49-F238E27FC236}">
                <a16:creationId xmlns:a16="http://schemas.microsoft.com/office/drawing/2014/main" id="{13334FF7-C708-4740-8830-80EFF06D0643}"/>
              </a:ext>
            </a:extLst>
          </p:cNvPr>
          <p:cNvSpPr/>
          <p:nvPr/>
        </p:nvSpPr>
        <p:spPr>
          <a:xfrm>
            <a:off x="2021211" y="2006063"/>
            <a:ext cx="1012094" cy="101209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DEDC859-704F-4346-A889-EF1AD1D67378}"/>
              </a:ext>
            </a:extLst>
          </p:cNvPr>
          <p:cNvSpPr/>
          <p:nvPr/>
        </p:nvSpPr>
        <p:spPr>
          <a:xfrm>
            <a:off x="3156163" y="2135035"/>
            <a:ext cx="836046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800" b="1" dirty="0">
                <a:latin typeface="Twinkl" pitchFamily="2" charset="0"/>
              </a:rPr>
              <a:t>+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C8698B1-91B3-49F9-B226-29EF6B94E255}"/>
              </a:ext>
            </a:extLst>
          </p:cNvPr>
          <p:cNvSpPr/>
          <p:nvPr/>
        </p:nvSpPr>
        <p:spPr>
          <a:xfrm>
            <a:off x="5149479" y="2131384"/>
            <a:ext cx="836046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800" b="1" dirty="0">
                <a:latin typeface="Twinkl" pitchFamily="2" charset="0"/>
              </a:rPr>
              <a:t>=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D06F6A87-4F4A-4318-B027-4482BEA51629}"/>
              </a:ext>
            </a:extLst>
          </p:cNvPr>
          <p:cNvGrpSpPr/>
          <p:nvPr/>
        </p:nvGrpSpPr>
        <p:grpSpPr>
          <a:xfrm>
            <a:off x="4075915" y="2036994"/>
            <a:ext cx="1012094" cy="1012094"/>
            <a:chOff x="4064797" y="1848057"/>
            <a:chExt cx="1012094" cy="1012094"/>
          </a:xfrm>
        </p:grpSpPr>
        <p:sp>
          <p:nvSpPr>
            <p:cNvPr id="51" name="Rounded Rectangle 30">
              <a:extLst>
                <a:ext uri="{FF2B5EF4-FFF2-40B4-BE49-F238E27FC236}">
                  <a16:creationId xmlns:a16="http://schemas.microsoft.com/office/drawing/2014/main" id="{77F114ED-851D-45C7-991A-D54827F3901D}"/>
                </a:ext>
              </a:extLst>
            </p:cNvPr>
            <p:cNvSpPr/>
            <p:nvPr/>
          </p:nvSpPr>
          <p:spPr>
            <a:xfrm>
              <a:off x="4064797" y="1848057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AD9C6B47-0F88-4969-92CC-7C47878CD332}"/>
                </a:ext>
              </a:extLst>
            </p:cNvPr>
            <p:cNvSpPr/>
            <p:nvPr/>
          </p:nvSpPr>
          <p:spPr>
            <a:xfrm>
              <a:off x="4158849" y="1992875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7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5538AAA4-AC3D-4277-8942-9858786E4898}"/>
              </a:ext>
            </a:extLst>
          </p:cNvPr>
          <p:cNvGrpSpPr/>
          <p:nvPr/>
        </p:nvGrpSpPr>
        <p:grpSpPr>
          <a:xfrm>
            <a:off x="6058112" y="1990785"/>
            <a:ext cx="1012094" cy="1012094"/>
            <a:chOff x="6058112" y="1591927"/>
            <a:chExt cx="1012094" cy="1012094"/>
          </a:xfrm>
        </p:grpSpPr>
        <p:sp>
          <p:nvSpPr>
            <p:cNvPr id="54" name="Rounded Rectangle 35">
              <a:extLst>
                <a:ext uri="{FF2B5EF4-FFF2-40B4-BE49-F238E27FC236}">
                  <a16:creationId xmlns:a16="http://schemas.microsoft.com/office/drawing/2014/main" id="{1ACE35B4-1A88-484B-9022-F93981CF2CFB}"/>
                </a:ext>
              </a:extLst>
            </p:cNvPr>
            <p:cNvSpPr/>
            <p:nvPr/>
          </p:nvSpPr>
          <p:spPr>
            <a:xfrm>
              <a:off x="6058112" y="1591927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7479E54A-6BA7-454A-A146-79C54AE3520A}"/>
                </a:ext>
              </a:extLst>
            </p:cNvPr>
            <p:cNvSpPr/>
            <p:nvPr/>
          </p:nvSpPr>
          <p:spPr>
            <a:xfrm>
              <a:off x="6146136" y="1733094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10</a:t>
              </a: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55778CB3-44DE-4143-A95C-6C8EF833BB0E}"/>
              </a:ext>
            </a:extLst>
          </p:cNvPr>
          <p:cNvGrpSpPr/>
          <p:nvPr/>
        </p:nvGrpSpPr>
        <p:grpSpPr>
          <a:xfrm>
            <a:off x="2068148" y="5080024"/>
            <a:ext cx="1012094" cy="1012094"/>
            <a:chOff x="2071481" y="1599462"/>
            <a:chExt cx="1012094" cy="1012094"/>
          </a:xfrm>
        </p:grpSpPr>
        <p:sp>
          <p:nvSpPr>
            <p:cNvPr id="78" name="Rounded Rectangle 40">
              <a:extLst>
                <a:ext uri="{FF2B5EF4-FFF2-40B4-BE49-F238E27FC236}">
                  <a16:creationId xmlns:a16="http://schemas.microsoft.com/office/drawing/2014/main" id="{A1B0F9E8-50F1-4D46-8C5D-77E58B276EB2}"/>
                </a:ext>
              </a:extLst>
            </p:cNvPr>
            <p:cNvSpPr/>
            <p:nvPr/>
          </p:nvSpPr>
          <p:spPr>
            <a:xfrm>
              <a:off x="2071481" y="1599462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634A44D3-EC66-4578-A83C-86AC0018EDA5}"/>
                </a:ext>
              </a:extLst>
            </p:cNvPr>
            <p:cNvSpPr/>
            <p:nvPr/>
          </p:nvSpPr>
          <p:spPr>
            <a:xfrm>
              <a:off x="2159505" y="1740629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6</a:t>
              </a: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DA7A355D-70D4-4DA6-8259-067FFA7CC0CA}"/>
              </a:ext>
            </a:extLst>
          </p:cNvPr>
          <p:cNvGrpSpPr/>
          <p:nvPr/>
        </p:nvGrpSpPr>
        <p:grpSpPr>
          <a:xfrm>
            <a:off x="4065953" y="5106607"/>
            <a:ext cx="1012094" cy="1012094"/>
            <a:chOff x="2071481" y="1599462"/>
            <a:chExt cx="1012094" cy="1012094"/>
          </a:xfrm>
        </p:grpSpPr>
        <p:sp>
          <p:nvSpPr>
            <p:cNvPr id="81" name="Rounded Rectangle 43">
              <a:extLst>
                <a:ext uri="{FF2B5EF4-FFF2-40B4-BE49-F238E27FC236}">
                  <a16:creationId xmlns:a16="http://schemas.microsoft.com/office/drawing/2014/main" id="{A91EFC46-B008-4328-857D-6DA70092D5E5}"/>
                </a:ext>
              </a:extLst>
            </p:cNvPr>
            <p:cNvSpPr/>
            <p:nvPr/>
          </p:nvSpPr>
          <p:spPr>
            <a:xfrm>
              <a:off x="2071481" y="1599462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A356FF98-632A-4C79-836A-47092FF556AD}"/>
                </a:ext>
              </a:extLst>
            </p:cNvPr>
            <p:cNvSpPr/>
            <p:nvPr/>
          </p:nvSpPr>
          <p:spPr>
            <a:xfrm>
              <a:off x="2159505" y="1740629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5</a:t>
              </a:r>
            </a:p>
          </p:txBody>
        </p:sp>
      </p:grpSp>
      <p:pic>
        <p:nvPicPr>
          <p:cNvPr id="91" name="Picture 90">
            <a:extLst>
              <a:ext uri="{FF2B5EF4-FFF2-40B4-BE49-F238E27FC236}">
                <a16:creationId xmlns:a16="http://schemas.microsoft.com/office/drawing/2014/main" id="{666F4A2C-260B-4B86-B4DE-64996C9A29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076"/>
          <a:stretch/>
        </p:blipFill>
        <p:spPr>
          <a:xfrm>
            <a:off x="724152" y="586288"/>
            <a:ext cx="1490434" cy="1419775"/>
          </a:xfrm>
          <a:prstGeom prst="ellipse">
            <a:avLst/>
          </a:prstGeom>
          <a:solidFill>
            <a:srgbClr val="689429"/>
          </a:solidFill>
          <a:ln w="38100">
            <a:solidFill>
              <a:srgbClr val="689429"/>
            </a:solidFill>
          </a:ln>
        </p:spPr>
      </p:pic>
      <p:graphicFrame>
        <p:nvGraphicFramePr>
          <p:cNvPr id="93" name="Table 14">
            <a:extLst>
              <a:ext uri="{FF2B5EF4-FFF2-40B4-BE49-F238E27FC236}">
                <a16:creationId xmlns:a16="http://schemas.microsoft.com/office/drawing/2014/main" id="{8D861E3B-84D6-4D5C-ADEB-030150BD90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0440450"/>
              </p:ext>
            </p:extLst>
          </p:nvPr>
        </p:nvGraphicFramePr>
        <p:xfrm>
          <a:off x="2992218" y="3531398"/>
          <a:ext cx="3115105" cy="9736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3021">
                  <a:extLst>
                    <a:ext uri="{9D8B030D-6E8A-4147-A177-3AD203B41FA5}">
                      <a16:colId xmlns:a16="http://schemas.microsoft.com/office/drawing/2014/main" val="706125583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1061467972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145957332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2491217798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204934279"/>
                    </a:ext>
                  </a:extLst>
                </a:gridCol>
              </a:tblGrid>
              <a:tr h="486847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0965334"/>
                  </a:ext>
                </a:extLst>
              </a:tr>
              <a:tr h="486847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2363200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50A18566-E4FD-48EB-84EB-29CE4FB5F0E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2621" y="4207138"/>
            <a:ext cx="598795" cy="1452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F8BB7A4-EA33-4413-9FC3-07C3046D9B4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2217" y="3667898"/>
            <a:ext cx="650986" cy="237462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D77E25C-5923-46FE-AFF6-37E42F4F480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79399">
            <a:off x="4850081" y="3722964"/>
            <a:ext cx="598795" cy="145262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C9BEB6DE-2C67-4C38-8955-46AB9043AD6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5331" y="3657594"/>
            <a:ext cx="598795" cy="145262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62726BE2-DC90-46F9-AC18-306AE362968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6536" y="4177553"/>
            <a:ext cx="598795" cy="145262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271EC91D-6A3D-44E0-B7DD-A33DB659BEA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53088">
            <a:off x="5491929" y="4191109"/>
            <a:ext cx="598795" cy="145262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26057BF5-55D8-4C61-9210-FC72B928BD6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53088">
            <a:off x="2993313" y="4202229"/>
            <a:ext cx="598795" cy="145262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F6D050DA-36D6-4052-BC71-8B722E73B5A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1968" y="4232184"/>
            <a:ext cx="598795" cy="14526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59D7F0C3-29AB-47CF-9C5C-6EA5DE16F2B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5883" y="3682052"/>
            <a:ext cx="650986" cy="237462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9CAB13DD-E214-4E70-9C22-B89F87C575D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9549" y="3667898"/>
            <a:ext cx="650986" cy="237462"/>
          </a:xfrm>
          <a:prstGeom prst="rect">
            <a:avLst/>
          </a:prstGeom>
        </p:spPr>
      </p:pic>
      <p:grpSp>
        <p:nvGrpSpPr>
          <p:cNvPr id="83" name="Group 82">
            <a:extLst>
              <a:ext uri="{FF2B5EF4-FFF2-40B4-BE49-F238E27FC236}">
                <a16:creationId xmlns:a16="http://schemas.microsoft.com/office/drawing/2014/main" id="{11C8E38F-52FC-400F-8340-6A904F96187A}"/>
              </a:ext>
            </a:extLst>
          </p:cNvPr>
          <p:cNvGrpSpPr/>
          <p:nvPr/>
        </p:nvGrpSpPr>
        <p:grpSpPr>
          <a:xfrm>
            <a:off x="6045667" y="5117037"/>
            <a:ext cx="1012094" cy="1012094"/>
            <a:chOff x="2071481" y="1599462"/>
            <a:chExt cx="1012094" cy="1012094"/>
          </a:xfrm>
        </p:grpSpPr>
        <p:sp>
          <p:nvSpPr>
            <p:cNvPr id="84" name="Rounded Rectangle 46">
              <a:extLst>
                <a:ext uri="{FF2B5EF4-FFF2-40B4-BE49-F238E27FC236}">
                  <a16:creationId xmlns:a16="http://schemas.microsoft.com/office/drawing/2014/main" id="{B17E7974-8565-47A2-9820-7CA4F8877083}"/>
                </a:ext>
              </a:extLst>
            </p:cNvPr>
            <p:cNvSpPr/>
            <p:nvPr/>
          </p:nvSpPr>
          <p:spPr>
            <a:xfrm>
              <a:off x="2071481" y="1599462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47BBAEDC-CB0C-4D0A-9567-E78DAA606449}"/>
                </a:ext>
              </a:extLst>
            </p:cNvPr>
            <p:cNvSpPr/>
            <p:nvPr/>
          </p:nvSpPr>
          <p:spPr>
            <a:xfrm>
              <a:off x="2159505" y="1740629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71574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00139 L -0.44027 -0.45324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14" y="-22731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Rectangle: Rounded Corners 91">
            <a:extLst>
              <a:ext uri="{FF2B5EF4-FFF2-40B4-BE49-F238E27FC236}">
                <a16:creationId xmlns:a16="http://schemas.microsoft.com/office/drawing/2014/main" id="{C78851C2-8B33-40CA-B7E0-D642AC7F1FAB}"/>
              </a:ext>
            </a:extLst>
          </p:cNvPr>
          <p:cNvSpPr/>
          <p:nvPr/>
        </p:nvSpPr>
        <p:spPr>
          <a:xfrm>
            <a:off x="1935480" y="3156582"/>
            <a:ext cx="5273040" cy="1426769"/>
          </a:xfrm>
          <a:prstGeom prst="roundRect">
            <a:avLst>
              <a:gd name="adj" fmla="val 6961"/>
            </a:avLst>
          </a:prstGeom>
          <a:solidFill>
            <a:srgbClr val="9B7B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93" name="Table 14">
            <a:extLst>
              <a:ext uri="{FF2B5EF4-FFF2-40B4-BE49-F238E27FC236}">
                <a16:creationId xmlns:a16="http://schemas.microsoft.com/office/drawing/2014/main" id="{8D861E3B-84D6-4D5C-ADEB-030150BD90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1671014"/>
              </p:ext>
            </p:extLst>
          </p:nvPr>
        </p:nvGraphicFramePr>
        <p:xfrm>
          <a:off x="2992218" y="3352209"/>
          <a:ext cx="3115105" cy="9736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3021">
                  <a:extLst>
                    <a:ext uri="{9D8B030D-6E8A-4147-A177-3AD203B41FA5}">
                      <a16:colId xmlns:a16="http://schemas.microsoft.com/office/drawing/2014/main" val="706125583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1061467972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145957332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2491217798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204934279"/>
                    </a:ext>
                  </a:extLst>
                </a:gridCol>
              </a:tblGrid>
              <a:tr h="486847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0965334"/>
                  </a:ext>
                </a:extLst>
              </a:tr>
              <a:tr h="486847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2363200"/>
                  </a:ext>
                </a:extLst>
              </a:tr>
            </a:tbl>
          </a:graphicData>
        </a:graphic>
      </p:graphicFrame>
      <p:pic>
        <p:nvPicPr>
          <p:cNvPr id="110" name="Picture 109">
            <a:extLst>
              <a:ext uri="{FF2B5EF4-FFF2-40B4-BE49-F238E27FC236}">
                <a16:creationId xmlns:a16="http://schemas.microsoft.com/office/drawing/2014/main" id="{6D7CBF9C-01C1-4F02-9046-E8D19868152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9965" y="3457113"/>
            <a:ext cx="408489" cy="378050"/>
          </a:xfrm>
          <a:prstGeom prst="rect">
            <a:avLst/>
          </a:prstGeom>
        </p:spPr>
      </p:pic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FAD036CD-B17F-4842-9E9A-A1F148F9C25E}"/>
              </a:ext>
            </a:extLst>
          </p:cNvPr>
          <p:cNvSpPr/>
          <p:nvPr/>
        </p:nvSpPr>
        <p:spPr>
          <a:xfrm>
            <a:off x="2450591" y="635721"/>
            <a:ext cx="5937759" cy="1160713"/>
          </a:xfrm>
          <a:prstGeom prst="roundRect">
            <a:avLst/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dirty="0"/>
              <a:t>Oh no! The ladybirds have flown off!</a:t>
            </a:r>
          </a:p>
          <a:p>
            <a:r>
              <a:rPr lang="en-GB" dirty="0"/>
              <a:t>Find the missing ladybirds hidden in this picture and click them to add them to the two ten-frames.</a:t>
            </a:r>
            <a:endParaRPr lang="en-GB" altLang="en-US" sz="1600" dirty="0"/>
          </a:p>
        </p:txBody>
      </p:sp>
      <p:sp>
        <p:nvSpPr>
          <p:cNvPr id="47" name="Rounded Rectangle 10">
            <a:extLst>
              <a:ext uri="{FF2B5EF4-FFF2-40B4-BE49-F238E27FC236}">
                <a16:creationId xmlns:a16="http://schemas.microsoft.com/office/drawing/2014/main" id="{13334FF7-C708-4740-8830-80EFF06D0643}"/>
              </a:ext>
            </a:extLst>
          </p:cNvPr>
          <p:cNvSpPr/>
          <p:nvPr/>
        </p:nvSpPr>
        <p:spPr>
          <a:xfrm>
            <a:off x="2021211" y="1990081"/>
            <a:ext cx="1012094" cy="101209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DEDC859-704F-4346-A889-EF1AD1D67378}"/>
              </a:ext>
            </a:extLst>
          </p:cNvPr>
          <p:cNvSpPr/>
          <p:nvPr/>
        </p:nvSpPr>
        <p:spPr>
          <a:xfrm>
            <a:off x="3156163" y="2119053"/>
            <a:ext cx="836046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800" b="1" dirty="0">
                <a:latin typeface="Twinkl" pitchFamily="2" charset="0"/>
              </a:rPr>
              <a:t>+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C8698B1-91B3-49F9-B226-29EF6B94E255}"/>
              </a:ext>
            </a:extLst>
          </p:cNvPr>
          <p:cNvSpPr/>
          <p:nvPr/>
        </p:nvSpPr>
        <p:spPr>
          <a:xfrm>
            <a:off x="5149479" y="2115402"/>
            <a:ext cx="836046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800" b="1" dirty="0">
                <a:latin typeface="Twinkl" pitchFamily="2" charset="0"/>
              </a:rPr>
              <a:t>=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D06F6A87-4F4A-4318-B027-4482BEA51629}"/>
              </a:ext>
            </a:extLst>
          </p:cNvPr>
          <p:cNvGrpSpPr/>
          <p:nvPr/>
        </p:nvGrpSpPr>
        <p:grpSpPr>
          <a:xfrm>
            <a:off x="4075915" y="2021012"/>
            <a:ext cx="1012094" cy="1012094"/>
            <a:chOff x="4064797" y="1848057"/>
            <a:chExt cx="1012094" cy="1012094"/>
          </a:xfrm>
        </p:grpSpPr>
        <p:sp>
          <p:nvSpPr>
            <p:cNvPr id="51" name="Rounded Rectangle 30">
              <a:extLst>
                <a:ext uri="{FF2B5EF4-FFF2-40B4-BE49-F238E27FC236}">
                  <a16:creationId xmlns:a16="http://schemas.microsoft.com/office/drawing/2014/main" id="{77F114ED-851D-45C7-991A-D54827F3901D}"/>
                </a:ext>
              </a:extLst>
            </p:cNvPr>
            <p:cNvSpPr/>
            <p:nvPr/>
          </p:nvSpPr>
          <p:spPr>
            <a:xfrm>
              <a:off x="4064797" y="1848057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AD9C6B47-0F88-4969-92CC-7C47878CD332}"/>
                </a:ext>
              </a:extLst>
            </p:cNvPr>
            <p:cNvSpPr/>
            <p:nvPr/>
          </p:nvSpPr>
          <p:spPr>
            <a:xfrm>
              <a:off x="4158849" y="1992875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6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5538AAA4-AC3D-4277-8942-9858786E4898}"/>
              </a:ext>
            </a:extLst>
          </p:cNvPr>
          <p:cNvGrpSpPr/>
          <p:nvPr/>
        </p:nvGrpSpPr>
        <p:grpSpPr>
          <a:xfrm>
            <a:off x="6058112" y="1974803"/>
            <a:ext cx="1012094" cy="1012094"/>
            <a:chOff x="6058112" y="1591927"/>
            <a:chExt cx="1012094" cy="1012094"/>
          </a:xfrm>
        </p:grpSpPr>
        <p:sp>
          <p:nvSpPr>
            <p:cNvPr id="54" name="Rounded Rectangle 35">
              <a:extLst>
                <a:ext uri="{FF2B5EF4-FFF2-40B4-BE49-F238E27FC236}">
                  <a16:creationId xmlns:a16="http://schemas.microsoft.com/office/drawing/2014/main" id="{1ACE35B4-1A88-484B-9022-F93981CF2CFB}"/>
                </a:ext>
              </a:extLst>
            </p:cNvPr>
            <p:cNvSpPr/>
            <p:nvPr/>
          </p:nvSpPr>
          <p:spPr>
            <a:xfrm>
              <a:off x="6058112" y="1591927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7479E54A-6BA7-454A-A146-79C54AE3520A}"/>
                </a:ext>
              </a:extLst>
            </p:cNvPr>
            <p:cNvSpPr/>
            <p:nvPr/>
          </p:nvSpPr>
          <p:spPr>
            <a:xfrm>
              <a:off x="6146136" y="1733094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10</a:t>
              </a:r>
            </a:p>
          </p:txBody>
        </p:sp>
      </p:grpSp>
      <p:pic>
        <p:nvPicPr>
          <p:cNvPr id="91" name="Picture 90">
            <a:extLst>
              <a:ext uri="{FF2B5EF4-FFF2-40B4-BE49-F238E27FC236}">
                <a16:creationId xmlns:a16="http://schemas.microsoft.com/office/drawing/2014/main" id="{666F4A2C-260B-4B86-B4DE-64996C9A29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076"/>
          <a:stretch/>
        </p:blipFill>
        <p:spPr>
          <a:xfrm>
            <a:off x="724152" y="586288"/>
            <a:ext cx="1490434" cy="1419775"/>
          </a:xfrm>
          <a:prstGeom prst="ellipse">
            <a:avLst/>
          </a:prstGeom>
          <a:solidFill>
            <a:srgbClr val="689429"/>
          </a:solidFill>
          <a:ln w="38100">
            <a:solidFill>
              <a:srgbClr val="689429"/>
            </a:solidFill>
          </a:ln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BB3A6ECE-1201-4FD4-8480-D2EEB3DA991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305" y="3949847"/>
            <a:ext cx="536941" cy="25730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782FB279-A205-44EB-B5E6-E2CA007CFBB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4808" y="3469900"/>
            <a:ext cx="536941" cy="257307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5CDA5E40-5939-442F-9D54-A95CC1928D2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14477">
            <a:off x="4899505" y="3469900"/>
            <a:ext cx="536941" cy="257307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F8E2FA85-9E88-4CA8-8C18-F914AEFFC28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3425" y="3464992"/>
            <a:ext cx="536941" cy="257307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7AA0E37F-FD87-4ED5-9546-14A4B27AE68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09453">
            <a:off x="3058032" y="3468238"/>
            <a:ext cx="536941" cy="25730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28E5EA86-78A5-4D83-B139-5DFCC228E5B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4202" y="3464993"/>
            <a:ext cx="536941" cy="25730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4F34DBC-B0F7-49B2-B741-6139C148ED6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7290" y="3597425"/>
            <a:ext cx="2719587" cy="1802894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766CBF2-834C-4A05-9321-F6EC68B1CB7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891" y="3975738"/>
            <a:ext cx="1697448" cy="100035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40AB903-E732-4DAD-B0BD-1612145ACC9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560" y="4216052"/>
            <a:ext cx="408489" cy="3780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6CEBF21-C737-429C-9E5A-D692AF1EAF1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674" y="4337692"/>
            <a:ext cx="2300342" cy="91423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8825EE0-A2A3-4149-B48C-799916160A8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641" y="4645955"/>
            <a:ext cx="2422712" cy="689377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05D23878-48F7-47B9-B21E-555765D32C3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8821180">
            <a:off x="424511" y="5023381"/>
            <a:ext cx="408489" cy="37805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0C28F819-9CFE-4DDE-AFEB-013CD084578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4587" y="5085516"/>
            <a:ext cx="408489" cy="3780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825AD0D-B14C-4F11-864B-0C86A034A6AF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3252" y="4645955"/>
            <a:ext cx="1443013" cy="850411"/>
          </a:xfrm>
          <a:prstGeom prst="rect">
            <a:avLst/>
          </a:prstGeom>
        </p:spPr>
      </p:pic>
      <p:grpSp>
        <p:nvGrpSpPr>
          <p:cNvPr id="77" name="Group 76">
            <a:extLst>
              <a:ext uri="{FF2B5EF4-FFF2-40B4-BE49-F238E27FC236}">
                <a16:creationId xmlns:a16="http://schemas.microsoft.com/office/drawing/2014/main" id="{55778CB3-44DE-4143-A95C-6C8EF833BB0E}"/>
              </a:ext>
            </a:extLst>
          </p:cNvPr>
          <p:cNvGrpSpPr/>
          <p:nvPr/>
        </p:nvGrpSpPr>
        <p:grpSpPr>
          <a:xfrm>
            <a:off x="2068148" y="5259618"/>
            <a:ext cx="1012094" cy="1012094"/>
            <a:chOff x="2071481" y="1599462"/>
            <a:chExt cx="1012094" cy="1012094"/>
          </a:xfrm>
        </p:grpSpPr>
        <p:sp>
          <p:nvSpPr>
            <p:cNvPr id="78" name="Rounded Rectangle 40">
              <a:extLst>
                <a:ext uri="{FF2B5EF4-FFF2-40B4-BE49-F238E27FC236}">
                  <a16:creationId xmlns:a16="http://schemas.microsoft.com/office/drawing/2014/main" id="{A1B0F9E8-50F1-4D46-8C5D-77E58B276EB2}"/>
                </a:ext>
              </a:extLst>
            </p:cNvPr>
            <p:cNvSpPr/>
            <p:nvPr/>
          </p:nvSpPr>
          <p:spPr>
            <a:xfrm>
              <a:off x="2071481" y="1599462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634A44D3-EC66-4578-A83C-86AC0018EDA5}"/>
                </a:ext>
              </a:extLst>
            </p:cNvPr>
            <p:cNvSpPr/>
            <p:nvPr/>
          </p:nvSpPr>
          <p:spPr>
            <a:xfrm>
              <a:off x="2159505" y="1740629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5</a:t>
              </a: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DA7A355D-70D4-4DA6-8259-067FFA7CC0CA}"/>
              </a:ext>
            </a:extLst>
          </p:cNvPr>
          <p:cNvGrpSpPr/>
          <p:nvPr/>
        </p:nvGrpSpPr>
        <p:grpSpPr>
          <a:xfrm>
            <a:off x="6044580" y="5296631"/>
            <a:ext cx="1012094" cy="1012094"/>
            <a:chOff x="2071481" y="1599462"/>
            <a:chExt cx="1012094" cy="1012094"/>
          </a:xfrm>
        </p:grpSpPr>
        <p:sp>
          <p:nvSpPr>
            <p:cNvPr id="81" name="Rounded Rectangle 43">
              <a:extLst>
                <a:ext uri="{FF2B5EF4-FFF2-40B4-BE49-F238E27FC236}">
                  <a16:creationId xmlns:a16="http://schemas.microsoft.com/office/drawing/2014/main" id="{A91EFC46-B008-4328-857D-6DA70092D5E5}"/>
                </a:ext>
              </a:extLst>
            </p:cNvPr>
            <p:cNvSpPr/>
            <p:nvPr/>
          </p:nvSpPr>
          <p:spPr>
            <a:xfrm>
              <a:off x="2071481" y="1599462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A356FF98-632A-4C79-836A-47092FF556AD}"/>
                </a:ext>
              </a:extLst>
            </p:cNvPr>
            <p:cNvSpPr/>
            <p:nvPr/>
          </p:nvSpPr>
          <p:spPr>
            <a:xfrm>
              <a:off x="2159505" y="1740629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7</a:t>
              </a:r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11C8E38F-52FC-400F-8340-6A904F96187A}"/>
              </a:ext>
            </a:extLst>
          </p:cNvPr>
          <p:cNvGrpSpPr/>
          <p:nvPr/>
        </p:nvGrpSpPr>
        <p:grpSpPr>
          <a:xfrm>
            <a:off x="4075915" y="5301934"/>
            <a:ext cx="1012094" cy="1012094"/>
            <a:chOff x="2071481" y="1599462"/>
            <a:chExt cx="1012094" cy="1012094"/>
          </a:xfrm>
        </p:grpSpPr>
        <p:sp>
          <p:nvSpPr>
            <p:cNvPr id="84" name="Rounded Rectangle 46">
              <a:extLst>
                <a:ext uri="{FF2B5EF4-FFF2-40B4-BE49-F238E27FC236}">
                  <a16:creationId xmlns:a16="http://schemas.microsoft.com/office/drawing/2014/main" id="{B17E7974-8565-47A2-9820-7CA4F8877083}"/>
                </a:ext>
              </a:extLst>
            </p:cNvPr>
            <p:cNvSpPr/>
            <p:nvPr/>
          </p:nvSpPr>
          <p:spPr>
            <a:xfrm>
              <a:off x="2071481" y="1599462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47BBAEDC-CB0C-4D0A-9567-E78DAA606449}"/>
                </a:ext>
              </a:extLst>
            </p:cNvPr>
            <p:cNvSpPr/>
            <p:nvPr/>
          </p:nvSpPr>
          <p:spPr>
            <a:xfrm>
              <a:off x="2159505" y="1740629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66429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00278 L -0.225 -0.48287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67" y="-24005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0.21528 -0.04699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4" y="-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-3.7037E-6 L 0.42917 -0.16435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58" y="-8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48148E-6 L -0.22326 -0.17407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63" y="-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96296E-6 L -0.20816 0.06227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17" y="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/>
      <p:bldP spid="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Rectangle: Rounded Corners 91">
            <a:extLst>
              <a:ext uri="{FF2B5EF4-FFF2-40B4-BE49-F238E27FC236}">
                <a16:creationId xmlns:a16="http://schemas.microsoft.com/office/drawing/2014/main" id="{C78851C2-8B33-40CA-B7E0-D642AC7F1FAB}"/>
              </a:ext>
            </a:extLst>
          </p:cNvPr>
          <p:cNvSpPr/>
          <p:nvPr/>
        </p:nvSpPr>
        <p:spPr>
          <a:xfrm>
            <a:off x="1935480" y="3179867"/>
            <a:ext cx="5273040" cy="1474545"/>
          </a:xfrm>
          <a:prstGeom prst="roundRect">
            <a:avLst>
              <a:gd name="adj" fmla="val 6961"/>
            </a:avLst>
          </a:prstGeom>
          <a:solidFill>
            <a:srgbClr val="9B7B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FAD036CD-B17F-4842-9E9A-A1F148F9C25E}"/>
              </a:ext>
            </a:extLst>
          </p:cNvPr>
          <p:cNvSpPr/>
          <p:nvPr/>
        </p:nvSpPr>
        <p:spPr>
          <a:xfrm>
            <a:off x="2450591" y="635721"/>
            <a:ext cx="5937759" cy="1160713"/>
          </a:xfrm>
          <a:prstGeom prst="roundRect">
            <a:avLst/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dirty="0"/>
              <a:t>Oh no! The worms have wriggled off!</a:t>
            </a:r>
          </a:p>
          <a:p>
            <a:r>
              <a:rPr lang="en-GB" dirty="0"/>
              <a:t>Find the missing worms hidden in this picture and click them to add them to the two ten-frames.</a:t>
            </a:r>
          </a:p>
        </p:txBody>
      </p:sp>
      <p:sp>
        <p:nvSpPr>
          <p:cNvPr id="47" name="Rounded Rectangle 10">
            <a:extLst>
              <a:ext uri="{FF2B5EF4-FFF2-40B4-BE49-F238E27FC236}">
                <a16:creationId xmlns:a16="http://schemas.microsoft.com/office/drawing/2014/main" id="{13334FF7-C708-4740-8830-80EFF06D0643}"/>
              </a:ext>
            </a:extLst>
          </p:cNvPr>
          <p:cNvSpPr/>
          <p:nvPr/>
        </p:nvSpPr>
        <p:spPr>
          <a:xfrm>
            <a:off x="2021211" y="1859451"/>
            <a:ext cx="1012094" cy="101209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DEDC859-704F-4346-A889-EF1AD1D67378}"/>
              </a:ext>
            </a:extLst>
          </p:cNvPr>
          <p:cNvSpPr/>
          <p:nvPr/>
        </p:nvSpPr>
        <p:spPr>
          <a:xfrm>
            <a:off x="3156163" y="1988423"/>
            <a:ext cx="836046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800" b="1" dirty="0">
                <a:latin typeface="Twinkl" pitchFamily="2" charset="0"/>
              </a:rPr>
              <a:t>+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C8698B1-91B3-49F9-B226-29EF6B94E255}"/>
              </a:ext>
            </a:extLst>
          </p:cNvPr>
          <p:cNvSpPr/>
          <p:nvPr/>
        </p:nvSpPr>
        <p:spPr>
          <a:xfrm>
            <a:off x="5149479" y="1984772"/>
            <a:ext cx="836046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800" b="1" dirty="0">
                <a:latin typeface="Twinkl" pitchFamily="2" charset="0"/>
              </a:rPr>
              <a:t>=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D06F6A87-4F4A-4318-B027-4482BEA51629}"/>
              </a:ext>
            </a:extLst>
          </p:cNvPr>
          <p:cNvGrpSpPr/>
          <p:nvPr/>
        </p:nvGrpSpPr>
        <p:grpSpPr>
          <a:xfrm>
            <a:off x="4075915" y="1890382"/>
            <a:ext cx="1012094" cy="1012094"/>
            <a:chOff x="4064797" y="1848057"/>
            <a:chExt cx="1012094" cy="1012094"/>
          </a:xfrm>
        </p:grpSpPr>
        <p:sp>
          <p:nvSpPr>
            <p:cNvPr id="51" name="Rounded Rectangle 30">
              <a:extLst>
                <a:ext uri="{FF2B5EF4-FFF2-40B4-BE49-F238E27FC236}">
                  <a16:creationId xmlns:a16="http://schemas.microsoft.com/office/drawing/2014/main" id="{77F114ED-851D-45C7-991A-D54827F3901D}"/>
                </a:ext>
              </a:extLst>
            </p:cNvPr>
            <p:cNvSpPr/>
            <p:nvPr/>
          </p:nvSpPr>
          <p:spPr>
            <a:xfrm>
              <a:off x="4064797" y="1848057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AD9C6B47-0F88-4969-92CC-7C47878CD332}"/>
                </a:ext>
              </a:extLst>
            </p:cNvPr>
            <p:cNvSpPr/>
            <p:nvPr/>
          </p:nvSpPr>
          <p:spPr>
            <a:xfrm>
              <a:off x="4158849" y="1992875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5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5538AAA4-AC3D-4277-8942-9858786E4898}"/>
              </a:ext>
            </a:extLst>
          </p:cNvPr>
          <p:cNvGrpSpPr/>
          <p:nvPr/>
        </p:nvGrpSpPr>
        <p:grpSpPr>
          <a:xfrm>
            <a:off x="6058112" y="1844173"/>
            <a:ext cx="1012094" cy="1012094"/>
            <a:chOff x="6058112" y="1591927"/>
            <a:chExt cx="1012094" cy="1012094"/>
          </a:xfrm>
        </p:grpSpPr>
        <p:sp>
          <p:nvSpPr>
            <p:cNvPr id="54" name="Rounded Rectangle 35">
              <a:extLst>
                <a:ext uri="{FF2B5EF4-FFF2-40B4-BE49-F238E27FC236}">
                  <a16:creationId xmlns:a16="http://schemas.microsoft.com/office/drawing/2014/main" id="{1ACE35B4-1A88-484B-9022-F93981CF2CFB}"/>
                </a:ext>
              </a:extLst>
            </p:cNvPr>
            <p:cNvSpPr/>
            <p:nvPr/>
          </p:nvSpPr>
          <p:spPr>
            <a:xfrm>
              <a:off x="6058112" y="1591927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7479E54A-6BA7-454A-A146-79C54AE3520A}"/>
                </a:ext>
              </a:extLst>
            </p:cNvPr>
            <p:cNvSpPr/>
            <p:nvPr/>
          </p:nvSpPr>
          <p:spPr>
            <a:xfrm>
              <a:off x="6146136" y="1733094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10</a:t>
              </a:r>
            </a:p>
          </p:txBody>
        </p:sp>
      </p:grpSp>
      <p:pic>
        <p:nvPicPr>
          <p:cNvPr id="91" name="Picture 90">
            <a:extLst>
              <a:ext uri="{FF2B5EF4-FFF2-40B4-BE49-F238E27FC236}">
                <a16:creationId xmlns:a16="http://schemas.microsoft.com/office/drawing/2014/main" id="{666F4A2C-260B-4B86-B4DE-64996C9A29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076"/>
          <a:stretch/>
        </p:blipFill>
        <p:spPr>
          <a:xfrm>
            <a:off x="724152" y="586288"/>
            <a:ext cx="1490434" cy="1419775"/>
          </a:xfrm>
          <a:prstGeom prst="ellipse">
            <a:avLst/>
          </a:prstGeom>
          <a:solidFill>
            <a:srgbClr val="689429"/>
          </a:solidFill>
          <a:ln w="38100">
            <a:solidFill>
              <a:srgbClr val="689429"/>
            </a:solidFill>
          </a:ln>
        </p:spPr>
      </p:pic>
      <p:graphicFrame>
        <p:nvGraphicFramePr>
          <p:cNvPr id="93" name="Table 14">
            <a:extLst>
              <a:ext uri="{FF2B5EF4-FFF2-40B4-BE49-F238E27FC236}">
                <a16:creationId xmlns:a16="http://schemas.microsoft.com/office/drawing/2014/main" id="{8D861E3B-84D6-4D5C-ADEB-030150BD90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8228011"/>
              </p:ext>
            </p:extLst>
          </p:nvPr>
        </p:nvGraphicFramePr>
        <p:xfrm>
          <a:off x="2992218" y="3375494"/>
          <a:ext cx="3115105" cy="9736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3021">
                  <a:extLst>
                    <a:ext uri="{9D8B030D-6E8A-4147-A177-3AD203B41FA5}">
                      <a16:colId xmlns:a16="http://schemas.microsoft.com/office/drawing/2014/main" val="706125583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1061467972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145957332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2491217798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204934279"/>
                    </a:ext>
                  </a:extLst>
                </a:gridCol>
              </a:tblGrid>
              <a:tr h="486847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0965334"/>
                  </a:ext>
                </a:extLst>
              </a:tr>
              <a:tr h="486847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2363200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B4F34DBC-B0F7-49B2-B741-6139C148ED6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7290" y="3597425"/>
            <a:ext cx="2719587" cy="1802894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766CBF2-834C-4A05-9321-F6EC68B1CB7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891" y="3975738"/>
            <a:ext cx="1697448" cy="100035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6CEBF21-C737-429C-9E5A-D692AF1EAF1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674" y="4337692"/>
            <a:ext cx="2300342" cy="91423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8825EE0-A2A3-4149-B48C-799916160A8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641" y="4645955"/>
            <a:ext cx="2422712" cy="6893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825AD0D-B14C-4F11-864B-0C86A034A6A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3252" y="4645955"/>
            <a:ext cx="1443013" cy="8504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E72D062-AFE2-482A-9E06-D811F41FC385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2217" y="3996399"/>
            <a:ext cx="651789" cy="23775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9762289-DBC1-4BD5-8357-A6DA9E183A4D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8643" y="4596462"/>
            <a:ext cx="604114" cy="146553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5FA0B347-76EF-43C3-89D9-22A254CC661F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4186" y="3978836"/>
            <a:ext cx="651789" cy="237755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CEBD49F7-1D2F-4D3F-A1F1-304F4311DAED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2290" y="3978836"/>
            <a:ext cx="651789" cy="237755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712B4284-8C07-47DF-8054-13BF561EAF11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3560" y="3978836"/>
            <a:ext cx="651789" cy="237755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803EE42F-2366-4CA6-8ECF-219AD6553D2C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5715" y="3996399"/>
            <a:ext cx="651789" cy="237755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3FD972FC-9B4C-4920-A335-303D975CA468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647" y="3957719"/>
            <a:ext cx="604114" cy="14655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C4068B12-5C6E-41C5-854E-D14380A515DA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9475" y="5256279"/>
            <a:ext cx="604114" cy="146553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0C7305DE-B254-4A7E-A78A-42765F507DCB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2910" y="5091091"/>
            <a:ext cx="604114" cy="146553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0A7CD000-CB89-4477-860F-F3BF5ED2FF63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4612" y="5437798"/>
            <a:ext cx="604114" cy="146553"/>
          </a:xfrm>
          <a:prstGeom prst="rect">
            <a:avLst/>
          </a:prstGeom>
        </p:spPr>
      </p:pic>
      <p:grpSp>
        <p:nvGrpSpPr>
          <p:cNvPr id="77" name="Group 76">
            <a:extLst>
              <a:ext uri="{FF2B5EF4-FFF2-40B4-BE49-F238E27FC236}">
                <a16:creationId xmlns:a16="http://schemas.microsoft.com/office/drawing/2014/main" id="{55778CB3-44DE-4143-A95C-6C8EF833BB0E}"/>
              </a:ext>
            </a:extLst>
          </p:cNvPr>
          <p:cNvGrpSpPr/>
          <p:nvPr/>
        </p:nvGrpSpPr>
        <p:grpSpPr>
          <a:xfrm>
            <a:off x="2068148" y="5259618"/>
            <a:ext cx="1012094" cy="1012094"/>
            <a:chOff x="2071481" y="1599462"/>
            <a:chExt cx="1012094" cy="1012094"/>
          </a:xfrm>
        </p:grpSpPr>
        <p:sp>
          <p:nvSpPr>
            <p:cNvPr id="78" name="Rounded Rectangle 40">
              <a:extLst>
                <a:ext uri="{FF2B5EF4-FFF2-40B4-BE49-F238E27FC236}">
                  <a16:creationId xmlns:a16="http://schemas.microsoft.com/office/drawing/2014/main" id="{A1B0F9E8-50F1-4D46-8C5D-77E58B276EB2}"/>
                </a:ext>
              </a:extLst>
            </p:cNvPr>
            <p:cNvSpPr/>
            <p:nvPr/>
          </p:nvSpPr>
          <p:spPr>
            <a:xfrm>
              <a:off x="2071481" y="1599462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634A44D3-EC66-4578-A83C-86AC0018EDA5}"/>
                </a:ext>
              </a:extLst>
            </p:cNvPr>
            <p:cNvSpPr/>
            <p:nvPr/>
          </p:nvSpPr>
          <p:spPr>
            <a:xfrm>
              <a:off x="2159505" y="1740629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2</a:t>
              </a: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DA7A355D-70D4-4DA6-8259-067FFA7CC0CA}"/>
              </a:ext>
            </a:extLst>
          </p:cNvPr>
          <p:cNvGrpSpPr/>
          <p:nvPr/>
        </p:nvGrpSpPr>
        <p:grpSpPr>
          <a:xfrm>
            <a:off x="6044580" y="5296631"/>
            <a:ext cx="1012094" cy="1012094"/>
            <a:chOff x="2071481" y="1599462"/>
            <a:chExt cx="1012094" cy="1012094"/>
          </a:xfrm>
        </p:grpSpPr>
        <p:sp>
          <p:nvSpPr>
            <p:cNvPr id="81" name="Rounded Rectangle 43">
              <a:extLst>
                <a:ext uri="{FF2B5EF4-FFF2-40B4-BE49-F238E27FC236}">
                  <a16:creationId xmlns:a16="http://schemas.microsoft.com/office/drawing/2014/main" id="{A91EFC46-B008-4328-857D-6DA70092D5E5}"/>
                </a:ext>
              </a:extLst>
            </p:cNvPr>
            <p:cNvSpPr/>
            <p:nvPr/>
          </p:nvSpPr>
          <p:spPr>
            <a:xfrm>
              <a:off x="2071481" y="1599462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A356FF98-632A-4C79-836A-47092FF556AD}"/>
                </a:ext>
              </a:extLst>
            </p:cNvPr>
            <p:cNvSpPr/>
            <p:nvPr/>
          </p:nvSpPr>
          <p:spPr>
            <a:xfrm>
              <a:off x="2159505" y="1740629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9</a:t>
              </a:r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11C8E38F-52FC-400F-8340-6A904F96187A}"/>
              </a:ext>
            </a:extLst>
          </p:cNvPr>
          <p:cNvGrpSpPr/>
          <p:nvPr/>
        </p:nvGrpSpPr>
        <p:grpSpPr>
          <a:xfrm>
            <a:off x="4075915" y="5301934"/>
            <a:ext cx="1012094" cy="1012094"/>
            <a:chOff x="2071481" y="1599462"/>
            <a:chExt cx="1012094" cy="1012094"/>
          </a:xfrm>
        </p:grpSpPr>
        <p:sp>
          <p:nvSpPr>
            <p:cNvPr id="84" name="Rounded Rectangle 46">
              <a:extLst>
                <a:ext uri="{FF2B5EF4-FFF2-40B4-BE49-F238E27FC236}">
                  <a16:creationId xmlns:a16="http://schemas.microsoft.com/office/drawing/2014/main" id="{B17E7974-8565-47A2-9820-7CA4F8877083}"/>
                </a:ext>
              </a:extLst>
            </p:cNvPr>
            <p:cNvSpPr/>
            <p:nvPr/>
          </p:nvSpPr>
          <p:spPr>
            <a:xfrm>
              <a:off x="2071481" y="1599462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47BBAEDC-CB0C-4D0A-9567-E78DAA606449}"/>
                </a:ext>
              </a:extLst>
            </p:cNvPr>
            <p:cNvSpPr/>
            <p:nvPr/>
          </p:nvSpPr>
          <p:spPr>
            <a:xfrm>
              <a:off x="2159505" y="1740629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42829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22378 -0.50278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98" y="-25139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96296E-6 L -0.52118 -0.14954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59" y="-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1.48148E-6 L 0.34705 -0.05741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44" y="-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33333E-6 L 0.25903 -0.25254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51" y="-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-0.19479 -0.22431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40" y="-1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22222E-6 L -0.26319 -0.27361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60" y="-1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Rectangle: Rounded Corners 91">
            <a:extLst>
              <a:ext uri="{FF2B5EF4-FFF2-40B4-BE49-F238E27FC236}">
                <a16:creationId xmlns:a16="http://schemas.microsoft.com/office/drawing/2014/main" id="{C78851C2-8B33-40CA-B7E0-D642AC7F1FAB}"/>
              </a:ext>
            </a:extLst>
          </p:cNvPr>
          <p:cNvSpPr/>
          <p:nvPr/>
        </p:nvSpPr>
        <p:spPr>
          <a:xfrm>
            <a:off x="1935480" y="3332545"/>
            <a:ext cx="5273040" cy="1468628"/>
          </a:xfrm>
          <a:prstGeom prst="roundRect">
            <a:avLst>
              <a:gd name="adj" fmla="val 6961"/>
            </a:avLst>
          </a:prstGeom>
          <a:solidFill>
            <a:srgbClr val="9B7B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FAD036CD-B17F-4842-9E9A-A1F148F9C25E}"/>
              </a:ext>
            </a:extLst>
          </p:cNvPr>
          <p:cNvSpPr/>
          <p:nvPr/>
        </p:nvSpPr>
        <p:spPr>
          <a:xfrm>
            <a:off x="2450591" y="635721"/>
            <a:ext cx="5937759" cy="1160713"/>
          </a:xfrm>
          <a:prstGeom prst="roundRect">
            <a:avLst/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dirty="0"/>
              <a:t>Oh no! Now the ants have crawled off!</a:t>
            </a:r>
          </a:p>
          <a:p>
            <a:r>
              <a:rPr lang="en-GB" dirty="0"/>
              <a:t>Find the missing ants hidden in this picture and click them to add them to the two ten-frames.</a:t>
            </a:r>
          </a:p>
        </p:txBody>
      </p:sp>
      <p:sp>
        <p:nvSpPr>
          <p:cNvPr id="47" name="Rounded Rectangle 10">
            <a:extLst>
              <a:ext uri="{FF2B5EF4-FFF2-40B4-BE49-F238E27FC236}">
                <a16:creationId xmlns:a16="http://schemas.microsoft.com/office/drawing/2014/main" id="{13334FF7-C708-4740-8830-80EFF06D0643}"/>
              </a:ext>
            </a:extLst>
          </p:cNvPr>
          <p:cNvSpPr/>
          <p:nvPr/>
        </p:nvSpPr>
        <p:spPr>
          <a:xfrm>
            <a:off x="4064796" y="1896628"/>
            <a:ext cx="1012094" cy="101209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DEDC859-704F-4346-A889-EF1AD1D67378}"/>
              </a:ext>
            </a:extLst>
          </p:cNvPr>
          <p:cNvSpPr/>
          <p:nvPr/>
        </p:nvSpPr>
        <p:spPr>
          <a:xfrm>
            <a:off x="3156163" y="1988423"/>
            <a:ext cx="836046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800" b="1" dirty="0">
                <a:latin typeface="Twinkl" pitchFamily="2" charset="0"/>
              </a:rPr>
              <a:t>+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C8698B1-91B3-49F9-B226-29EF6B94E255}"/>
              </a:ext>
            </a:extLst>
          </p:cNvPr>
          <p:cNvSpPr/>
          <p:nvPr/>
        </p:nvSpPr>
        <p:spPr>
          <a:xfrm>
            <a:off x="5149479" y="1984772"/>
            <a:ext cx="836046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800" b="1" dirty="0">
                <a:latin typeface="Twinkl" pitchFamily="2" charset="0"/>
              </a:rPr>
              <a:t>=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D06F6A87-4F4A-4318-B027-4482BEA51629}"/>
              </a:ext>
            </a:extLst>
          </p:cNvPr>
          <p:cNvGrpSpPr/>
          <p:nvPr/>
        </p:nvGrpSpPr>
        <p:grpSpPr>
          <a:xfrm>
            <a:off x="2107775" y="1851708"/>
            <a:ext cx="1012094" cy="1012094"/>
            <a:chOff x="4064797" y="1848057"/>
            <a:chExt cx="1012094" cy="1012094"/>
          </a:xfrm>
        </p:grpSpPr>
        <p:sp>
          <p:nvSpPr>
            <p:cNvPr id="51" name="Rounded Rectangle 30">
              <a:extLst>
                <a:ext uri="{FF2B5EF4-FFF2-40B4-BE49-F238E27FC236}">
                  <a16:creationId xmlns:a16="http://schemas.microsoft.com/office/drawing/2014/main" id="{77F114ED-851D-45C7-991A-D54827F3901D}"/>
                </a:ext>
              </a:extLst>
            </p:cNvPr>
            <p:cNvSpPr/>
            <p:nvPr/>
          </p:nvSpPr>
          <p:spPr>
            <a:xfrm>
              <a:off x="4064797" y="1848057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AD9C6B47-0F88-4969-92CC-7C47878CD332}"/>
                </a:ext>
              </a:extLst>
            </p:cNvPr>
            <p:cNvSpPr/>
            <p:nvPr/>
          </p:nvSpPr>
          <p:spPr>
            <a:xfrm>
              <a:off x="4158849" y="1992875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1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5538AAA4-AC3D-4277-8942-9858786E4898}"/>
              </a:ext>
            </a:extLst>
          </p:cNvPr>
          <p:cNvGrpSpPr/>
          <p:nvPr/>
        </p:nvGrpSpPr>
        <p:grpSpPr>
          <a:xfrm>
            <a:off x="6058112" y="1844173"/>
            <a:ext cx="1012094" cy="1012094"/>
            <a:chOff x="6058112" y="1591927"/>
            <a:chExt cx="1012094" cy="1012094"/>
          </a:xfrm>
        </p:grpSpPr>
        <p:sp>
          <p:nvSpPr>
            <p:cNvPr id="54" name="Rounded Rectangle 35">
              <a:extLst>
                <a:ext uri="{FF2B5EF4-FFF2-40B4-BE49-F238E27FC236}">
                  <a16:creationId xmlns:a16="http://schemas.microsoft.com/office/drawing/2014/main" id="{1ACE35B4-1A88-484B-9022-F93981CF2CFB}"/>
                </a:ext>
              </a:extLst>
            </p:cNvPr>
            <p:cNvSpPr/>
            <p:nvPr/>
          </p:nvSpPr>
          <p:spPr>
            <a:xfrm>
              <a:off x="6058112" y="1591927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7479E54A-6BA7-454A-A146-79C54AE3520A}"/>
                </a:ext>
              </a:extLst>
            </p:cNvPr>
            <p:cNvSpPr/>
            <p:nvPr/>
          </p:nvSpPr>
          <p:spPr>
            <a:xfrm>
              <a:off x="6146136" y="1733094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10</a:t>
              </a:r>
            </a:p>
          </p:txBody>
        </p:sp>
      </p:grpSp>
      <p:pic>
        <p:nvPicPr>
          <p:cNvPr id="91" name="Picture 90">
            <a:extLst>
              <a:ext uri="{FF2B5EF4-FFF2-40B4-BE49-F238E27FC236}">
                <a16:creationId xmlns:a16="http://schemas.microsoft.com/office/drawing/2014/main" id="{666F4A2C-260B-4B86-B4DE-64996C9A29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076"/>
          <a:stretch/>
        </p:blipFill>
        <p:spPr>
          <a:xfrm>
            <a:off x="724152" y="586288"/>
            <a:ext cx="1490434" cy="1419775"/>
          </a:xfrm>
          <a:prstGeom prst="ellipse">
            <a:avLst/>
          </a:prstGeom>
          <a:solidFill>
            <a:srgbClr val="689429"/>
          </a:solidFill>
          <a:ln w="38100">
            <a:solidFill>
              <a:srgbClr val="689429"/>
            </a:solidFill>
          </a:ln>
        </p:spPr>
      </p:pic>
      <p:graphicFrame>
        <p:nvGraphicFramePr>
          <p:cNvPr id="94" name="Table 14">
            <a:extLst>
              <a:ext uri="{FF2B5EF4-FFF2-40B4-BE49-F238E27FC236}">
                <a16:creationId xmlns:a16="http://schemas.microsoft.com/office/drawing/2014/main" id="{8B5F7300-2500-45BE-8BD8-7318242AD9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6153502"/>
              </p:ext>
            </p:extLst>
          </p:nvPr>
        </p:nvGraphicFramePr>
        <p:xfrm>
          <a:off x="2992217" y="3650453"/>
          <a:ext cx="3115105" cy="9736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3021">
                  <a:extLst>
                    <a:ext uri="{9D8B030D-6E8A-4147-A177-3AD203B41FA5}">
                      <a16:colId xmlns:a16="http://schemas.microsoft.com/office/drawing/2014/main" val="706125583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1061467972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145957332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2491217798"/>
                    </a:ext>
                  </a:extLst>
                </a:gridCol>
                <a:gridCol w="623021">
                  <a:extLst>
                    <a:ext uri="{9D8B030D-6E8A-4147-A177-3AD203B41FA5}">
                      <a16:colId xmlns:a16="http://schemas.microsoft.com/office/drawing/2014/main" val="204934279"/>
                    </a:ext>
                  </a:extLst>
                </a:gridCol>
              </a:tblGrid>
              <a:tr h="486847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0965334"/>
                  </a:ext>
                </a:extLst>
              </a:tr>
              <a:tr h="486847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4948" marR="54948" marT="27474" marB="274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2363200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B4F34DBC-B0F7-49B2-B741-6139C148ED6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7290" y="3597425"/>
            <a:ext cx="2719587" cy="1802894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766CBF2-834C-4A05-9321-F6EC68B1CB7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891" y="3975738"/>
            <a:ext cx="1697448" cy="100035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6CEBF21-C737-429C-9E5A-D692AF1EAF1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674" y="4337692"/>
            <a:ext cx="2300342" cy="91423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8825EE0-A2A3-4149-B48C-799916160A8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641" y="4645955"/>
            <a:ext cx="2422712" cy="6893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825AD0D-B14C-4F11-864B-0C86A034A6A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3252" y="4645955"/>
            <a:ext cx="1443013" cy="8504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A1FA5C-AA6F-4484-95A4-C1EA5D022868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9332" y="4991235"/>
            <a:ext cx="605028" cy="220698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D02F865C-5DFD-4F1A-A030-6050B2953469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2217" y="3810834"/>
            <a:ext cx="601518" cy="145923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2B667BFF-CF3A-445E-8F5A-C85AF01D1D4B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579" y="5149269"/>
            <a:ext cx="605028" cy="220698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3BE42F47-A96A-44A1-89FD-43CF6F913541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6588" y="5117262"/>
            <a:ext cx="605028" cy="220698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5DF6EC11-2BAE-480E-AC59-98867C7F8BBF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298" y="3983176"/>
            <a:ext cx="605028" cy="220698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7AA8649E-B7B7-4013-96FA-16FBB2127BE7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2384" y="3643295"/>
            <a:ext cx="605028" cy="220698"/>
          </a:xfrm>
          <a:prstGeom prst="rect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1B9051C0-6364-4BD0-9D32-441435255414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227594" y="4681374"/>
            <a:ext cx="605028" cy="220698"/>
          </a:xfrm>
          <a:prstGeom prst="rect">
            <a:avLst/>
          </a:prstGeom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id="{5E65F412-290C-4168-9982-0A6F6FE62377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475103" y="5307857"/>
            <a:ext cx="605028" cy="220698"/>
          </a:xfrm>
          <a:prstGeom prst="rect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857F111E-14BE-4265-9974-8AC40F5F3BF8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6281" y="4341856"/>
            <a:ext cx="605028" cy="220698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73F14278-D70C-4136-907B-2FBF291F2602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913548" y="3781157"/>
            <a:ext cx="605028" cy="220698"/>
          </a:xfrm>
          <a:prstGeom prst="rect">
            <a:avLst/>
          </a:prstGeom>
        </p:spPr>
      </p:pic>
      <p:grpSp>
        <p:nvGrpSpPr>
          <p:cNvPr id="77" name="Group 76">
            <a:extLst>
              <a:ext uri="{FF2B5EF4-FFF2-40B4-BE49-F238E27FC236}">
                <a16:creationId xmlns:a16="http://schemas.microsoft.com/office/drawing/2014/main" id="{55778CB3-44DE-4143-A95C-6C8EF833BB0E}"/>
              </a:ext>
            </a:extLst>
          </p:cNvPr>
          <p:cNvGrpSpPr/>
          <p:nvPr/>
        </p:nvGrpSpPr>
        <p:grpSpPr>
          <a:xfrm>
            <a:off x="2068148" y="5259618"/>
            <a:ext cx="1012094" cy="1012094"/>
            <a:chOff x="2071481" y="1599462"/>
            <a:chExt cx="1012094" cy="1012094"/>
          </a:xfrm>
        </p:grpSpPr>
        <p:sp>
          <p:nvSpPr>
            <p:cNvPr id="78" name="Rounded Rectangle 40">
              <a:extLst>
                <a:ext uri="{FF2B5EF4-FFF2-40B4-BE49-F238E27FC236}">
                  <a16:creationId xmlns:a16="http://schemas.microsoft.com/office/drawing/2014/main" id="{A1B0F9E8-50F1-4D46-8C5D-77E58B276EB2}"/>
                </a:ext>
              </a:extLst>
            </p:cNvPr>
            <p:cNvSpPr/>
            <p:nvPr/>
          </p:nvSpPr>
          <p:spPr>
            <a:xfrm>
              <a:off x="2071481" y="1599462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634A44D3-EC66-4578-A83C-86AC0018EDA5}"/>
                </a:ext>
              </a:extLst>
            </p:cNvPr>
            <p:cNvSpPr/>
            <p:nvPr/>
          </p:nvSpPr>
          <p:spPr>
            <a:xfrm>
              <a:off x="2159505" y="1740629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1</a:t>
              </a: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DA7A355D-70D4-4DA6-8259-067FFA7CC0CA}"/>
              </a:ext>
            </a:extLst>
          </p:cNvPr>
          <p:cNvGrpSpPr/>
          <p:nvPr/>
        </p:nvGrpSpPr>
        <p:grpSpPr>
          <a:xfrm>
            <a:off x="4062663" y="5296631"/>
            <a:ext cx="1012094" cy="1012094"/>
            <a:chOff x="2071481" y="1599462"/>
            <a:chExt cx="1012094" cy="1012094"/>
          </a:xfrm>
        </p:grpSpPr>
        <p:sp>
          <p:nvSpPr>
            <p:cNvPr id="81" name="Rounded Rectangle 43">
              <a:extLst>
                <a:ext uri="{FF2B5EF4-FFF2-40B4-BE49-F238E27FC236}">
                  <a16:creationId xmlns:a16="http://schemas.microsoft.com/office/drawing/2014/main" id="{A91EFC46-B008-4328-857D-6DA70092D5E5}"/>
                </a:ext>
              </a:extLst>
            </p:cNvPr>
            <p:cNvSpPr/>
            <p:nvPr/>
          </p:nvSpPr>
          <p:spPr>
            <a:xfrm>
              <a:off x="2071481" y="1599462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A356FF98-632A-4C79-836A-47092FF556AD}"/>
                </a:ext>
              </a:extLst>
            </p:cNvPr>
            <p:cNvSpPr/>
            <p:nvPr/>
          </p:nvSpPr>
          <p:spPr>
            <a:xfrm>
              <a:off x="2159505" y="1740629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5</a:t>
              </a:r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11C8E38F-52FC-400F-8340-6A904F96187A}"/>
              </a:ext>
            </a:extLst>
          </p:cNvPr>
          <p:cNvGrpSpPr/>
          <p:nvPr/>
        </p:nvGrpSpPr>
        <p:grpSpPr>
          <a:xfrm>
            <a:off x="5972973" y="5321318"/>
            <a:ext cx="1012094" cy="1012094"/>
            <a:chOff x="2071481" y="1599462"/>
            <a:chExt cx="1012094" cy="1012094"/>
          </a:xfrm>
        </p:grpSpPr>
        <p:sp>
          <p:nvSpPr>
            <p:cNvPr id="84" name="Rounded Rectangle 46">
              <a:extLst>
                <a:ext uri="{FF2B5EF4-FFF2-40B4-BE49-F238E27FC236}">
                  <a16:creationId xmlns:a16="http://schemas.microsoft.com/office/drawing/2014/main" id="{B17E7974-8565-47A2-9820-7CA4F8877083}"/>
                </a:ext>
              </a:extLst>
            </p:cNvPr>
            <p:cNvSpPr/>
            <p:nvPr/>
          </p:nvSpPr>
          <p:spPr>
            <a:xfrm>
              <a:off x="2071481" y="1599462"/>
              <a:ext cx="1012094" cy="10120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47BBAEDC-CB0C-4D0A-9567-E78DAA606449}"/>
                </a:ext>
              </a:extLst>
            </p:cNvPr>
            <p:cNvSpPr/>
            <p:nvPr/>
          </p:nvSpPr>
          <p:spPr>
            <a:xfrm>
              <a:off x="2159505" y="1740629"/>
              <a:ext cx="836046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altLang="en-US" sz="4800" b="1" dirty="0">
                  <a:latin typeface="Twinkl" pitchFamily="2" charset="0"/>
                </a:rPr>
                <a:t>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7627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48148E-6 L -0.20799 -0.49954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99" y="-24977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11022E-16 L -0.0816 -0.10394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80" y="-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0.27257 -0.12523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28" y="-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0.36059 -0.19213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21" y="-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L 0.34983 -0.02616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83" y="-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22222E-6 L -0.16041 0.02523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21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-0.39393 -0.05486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05" y="-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-0.35364 -0.1507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91" y="-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07407E-6 L 0.30503 -0.07847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43" y="-3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-0.33281 0.07523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49" y="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/>
      <p:bldP spid="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D84A0F7D-C872-4658-9F9A-B84D6AB802F5}"/>
              </a:ext>
            </a:extLst>
          </p:cNvPr>
          <p:cNvGrpSpPr/>
          <p:nvPr/>
        </p:nvGrpSpPr>
        <p:grpSpPr>
          <a:xfrm>
            <a:off x="706883" y="1775738"/>
            <a:ext cx="2914141" cy="4241066"/>
            <a:chOff x="755651" y="2012745"/>
            <a:chExt cx="2914141" cy="424106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B8473E-B09E-490B-ACAF-D1C56CC47B1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/>
            <a:stretch/>
          </p:blipFill>
          <p:spPr>
            <a:xfrm>
              <a:off x="755651" y="2067944"/>
              <a:ext cx="2615437" cy="4185867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6A1707D9-663A-4A05-9A73-D23E55D7600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94940" y="2012745"/>
              <a:ext cx="874852" cy="1346341"/>
            </a:xfrm>
            <a:prstGeom prst="rect">
              <a:avLst/>
            </a:prstGeom>
          </p:spPr>
        </p:pic>
      </p:grp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826A8386-29B7-4AAC-8862-8B48A3486817}"/>
              </a:ext>
            </a:extLst>
          </p:cNvPr>
          <p:cNvSpPr/>
          <p:nvPr/>
        </p:nvSpPr>
        <p:spPr>
          <a:xfrm>
            <a:off x="3914896" y="3248484"/>
            <a:ext cx="3979424" cy="1137078"/>
          </a:xfrm>
          <a:prstGeom prst="wedgeRoundRectCallout">
            <a:avLst>
              <a:gd name="adj1" fmla="val -95112"/>
              <a:gd name="adj2" fmla="val -77170"/>
              <a:gd name="adj3" fmla="val 16667"/>
            </a:avLst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Well done my fellow wildlife-lovers! You helped me to count those restless minibeasts!</a:t>
            </a:r>
          </a:p>
        </p:txBody>
      </p:sp>
    </p:spTree>
    <p:extLst>
      <p:ext uri="{BB962C8B-B14F-4D97-AF65-F5344CB8AC3E}">
        <p14:creationId xmlns:p14="http://schemas.microsoft.com/office/powerpoint/2010/main" val="1268954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259</TotalTime>
  <Words>365</Words>
  <Application>Microsoft Office PowerPoint</Application>
  <PresentationFormat>On-screen Show (4:3)</PresentationFormat>
  <Paragraphs>70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Laura Buckland</dc:creator>
  <cp:lastModifiedBy>user</cp:lastModifiedBy>
  <cp:revision>46</cp:revision>
  <dcterms:created xsi:type="dcterms:W3CDTF">2021-02-08T11:30:15Z</dcterms:created>
  <dcterms:modified xsi:type="dcterms:W3CDTF">2021-06-22T10:37:27Z</dcterms:modified>
</cp:coreProperties>
</file>