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261" r:id="rId2"/>
    <p:sldId id="258" r:id="rId3"/>
    <p:sldId id="263" r:id="rId4"/>
    <p:sldId id="264" r:id="rId5"/>
    <p:sldId id="267" r:id="rId6"/>
    <p:sldId id="268" r:id="rId7"/>
    <p:sldId id="269" r:id="rId8"/>
    <p:sldId id="270" r:id="rId9"/>
    <p:sldId id="271" r:id="rId10"/>
    <p:sldId id="272" r:id="rId11"/>
    <p:sldId id="273" r:id="rId12"/>
    <p:sldId id="274" r:id="rId13"/>
    <p:sldId id="275" r:id="rId14"/>
  </p:sldIdLst>
  <p:sldSz cx="9144000" cy="6858000" type="screen4x3"/>
  <p:notesSz cx="6858000" cy="9144000"/>
  <p:embeddedFontLst>
    <p:embeddedFont>
      <p:font typeface="BPreplay" panose="0200050300000002000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Roboto" panose="02000000000000000000" pitchFamily="2" charset="0"/>
      <p:regular r:id="rId24"/>
      <p:bold r:id="rId25"/>
      <p:italic r:id="rId26"/>
      <p:boldItalic r:id="rId27"/>
    </p:embeddedFont>
    <p:embeddedFont>
      <p:font typeface="Sassoon Infant Md" panose="02000603050000020003" charset="0"/>
      <p:regular r:id="rId28"/>
    </p:embeddedFont>
    <p:embeddedFont>
      <p:font typeface="Sassoon Infant Rg" panose="02000503030000020003" charset="0"/>
      <p:regular r:id="rId29"/>
      <p:bold r:id="rId30"/>
    </p:embeddedFont>
    <p:embeddedFont>
      <p:font typeface="Twinkl" pitchFamily="2" charset="0"/>
      <p:regular r:id="rId31"/>
      <p:bold r:id="rId32"/>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CCC4"/>
    <a:srgbClr val="55DBD3"/>
    <a:srgbClr val="7C9DB1"/>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0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5CDF753-DA31-4DF6-ACBE-51A964C42CA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2A10634-3BFC-438F-AF2C-FFFB73BBD35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3B8E3C2-6F39-45C0-9757-1F8D70865311}" type="datetimeFigureOut">
              <a:rPr lang="en-GB"/>
              <a:pPr>
                <a:defRPr/>
              </a:pPr>
              <a:t>09/02/2021</a:t>
            </a:fld>
            <a:endParaRPr lang="en-GB"/>
          </a:p>
        </p:txBody>
      </p:sp>
      <p:sp>
        <p:nvSpPr>
          <p:cNvPr id="4" name="Footer Placeholder 3">
            <a:extLst>
              <a:ext uri="{FF2B5EF4-FFF2-40B4-BE49-F238E27FC236}">
                <a16:creationId xmlns:a16="http://schemas.microsoft.com/office/drawing/2014/main" id="{AD0B724F-10AD-4CF6-8CCE-4E05663720F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98BCB753-CFC7-4D65-8295-B427AB0A2A8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516DB2AD-72E7-4498-BC05-934A6494B3D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E250DDD-2979-4220-A26A-E80C06EACE2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D938D237-3E0E-4DC1-AF53-3CB33211679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449035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F397724-91E2-4808-A5AD-C465DF94C7F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4059A7F3-44B5-4BDA-8305-920F7FC43C7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15070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4365FD3B-4AF2-4E0F-B632-2B483B60311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31425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75711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0387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8D3BD385-7EA7-434F-8F7A-AA14A85B717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232377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05CD270-E507-4BE4-ACA2-B299B828E2D9}"/>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0CC952D1-9A3D-48B9-B144-948E440B97A4}"/>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1" r:id="rId4"/>
    <p:sldLayoutId id="2147483702" r:id="rId5"/>
    <p:sldLayoutId id="214748370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a:extLst>
              <a:ext uri="{FF2B5EF4-FFF2-40B4-BE49-F238E27FC236}">
                <a16:creationId xmlns:a16="http://schemas.microsoft.com/office/drawing/2014/main" id="{CDE234D4-0959-49F1-8D9B-4D78F77DBA1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a:extLst>
              <a:ext uri="{FF2B5EF4-FFF2-40B4-BE49-F238E27FC236}">
                <a16:creationId xmlns:a16="http://schemas.microsoft.com/office/drawing/2014/main" id="{940D217B-F02D-4082-8F76-C3F35F2A52EA}"/>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C48504C3-BF3F-48E5-89F4-47DD32A6DCF3}"/>
              </a:ext>
            </a:extLst>
          </p:cNvPr>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F2FFAAD6-5533-4012-BD68-FDE260539A10}"/>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a:extLst>
              <a:ext uri="{FF2B5EF4-FFF2-40B4-BE49-F238E27FC236}">
                <a16:creationId xmlns:a16="http://schemas.microsoft.com/office/drawing/2014/main" id="{EDB395FA-3FAB-47F1-BC81-693507CE72F5}"/>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Roboto" panose="02000000000000000000" pitchFamily="2" charset="0"/>
                <a:ea typeface="Roboto" panose="02000000000000000000" pitchFamily="2" charset="0"/>
                <a:cs typeface="Roboto" panose="02000000000000000000" pitchFamily="2" charset="0"/>
              </a:rPr>
              <a:t>RE</a:t>
            </a:r>
            <a:r>
              <a:rPr lang="en-GB" altLang="en-US" sz="800">
                <a:solidFill>
                  <a:schemeClr val="bg1"/>
                </a:solidFill>
                <a:latin typeface="Roboto" panose="02000000000000000000" pitchFamily="2" charset="0"/>
                <a:ea typeface="Roboto" panose="02000000000000000000" pitchFamily="2" charset="0"/>
                <a:cs typeface="Roboto" panose="02000000000000000000" pitchFamily="2" charset="0"/>
              </a:rPr>
              <a:t> | Year 1 | Caring for Others | Be My Guest | Lesson 5</a:t>
            </a:r>
          </a:p>
        </p:txBody>
      </p:sp>
      <p:sp>
        <p:nvSpPr>
          <p:cNvPr id="7175" name="Text Placeholder 16">
            <a:extLst>
              <a:ext uri="{FF2B5EF4-FFF2-40B4-BE49-F238E27FC236}">
                <a16:creationId xmlns:a16="http://schemas.microsoft.com/office/drawing/2014/main" id="{09F59C56-C519-4E0D-BC2F-0F672DCA8DDD}"/>
              </a:ext>
            </a:extLst>
          </p:cNvPr>
          <p:cNvSpPr>
            <a:spLocks noGrp="1"/>
          </p:cNvSpPr>
          <p:nvPr>
            <p:ph type="body" sz="quarter" idx="10"/>
          </p:nvPr>
        </p:nvSpPr>
        <p:spPr>
          <a:xfrm>
            <a:off x="1655763" y="3200400"/>
            <a:ext cx="5832475" cy="542925"/>
          </a:xfrm>
        </p:spPr>
        <p:txBody>
          <a:bodyPr/>
          <a:lstStyle/>
          <a:p>
            <a:pPr eaLnBrk="1" hangingPunct="1"/>
            <a:r>
              <a:rPr lang="en-GB" altLang="en-US">
                <a:latin typeface="Roboto" panose="02000000000000000000" pitchFamily="2" charset="0"/>
                <a:ea typeface="Roboto" panose="02000000000000000000" pitchFamily="2" charset="0"/>
                <a:cs typeface="Roboto" panose="02000000000000000000" pitchFamily="2" charset="0"/>
              </a:rPr>
              <a:t>Caring for Others</a:t>
            </a:r>
          </a:p>
        </p:txBody>
      </p:sp>
      <p:sp>
        <p:nvSpPr>
          <p:cNvPr id="7176" name="Title 17">
            <a:extLst>
              <a:ext uri="{FF2B5EF4-FFF2-40B4-BE49-F238E27FC236}">
                <a16:creationId xmlns:a16="http://schemas.microsoft.com/office/drawing/2014/main" id="{7E7110BF-13C7-4C57-95FC-B59E08E4FEA4}"/>
              </a:ext>
            </a:extLst>
          </p:cNvPr>
          <p:cNvSpPr>
            <a:spLocks noGrp="1"/>
          </p:cNvSpPr>
          <p:nvPr>
            <p:ph type="title"/>
          </p:nvPr>
        </p:nvSpPr>
        <p:spPr>
          <a:xfrm>
            <a:off x="539750" y="2359025"/>
            <a:ext cx="8064500" cy="655638"/>
          </a:xfrm>
        </p:spPr>
        <p:txBody>
          <a:bodyPr/>
          <a:lstStyle/>
          <a:p>
            <a:pPr eaLnBrk="1" hangingPunct="1"/>
            <a:r>
              <a:rPr lang="en-GB" altLang="en-US" dirty="0">
                <a:latin typeface="Roboto" panose="02000000000000000000" pitchFamily="2" charset="0"/>
                <a:ea typeface="Roboto" panose="02000000000000000000" pitchFamily="2" charset="0"/>
                <a:cs typeface="Roboto" panose="02000000000000000000" pitchFamily="2" charset="0"/>
              </a:rPr>
              <a:t>RE</a:t>
            </a:r>
          </a:p>
        </p:txBody>
      </p:sp>
      <p:pic>
        <p:nvPicPr>
          <p:cNvPr id="7177" name="Picture 2">
            <a:extLst>
              <a:ext uri="{FF2B5EF4-FFF2-40B4-BE49-F238E27FC236}">
                <a16:creationId xmlns:a16="http://schemas.microsoft.com/office/drawing/2014/main" id="{31B6C6AC-B1BD-419B-95D8-3FC7E280B86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7">
            <a:extLst>
              <a:ext uri="{FF2B5EF4-FFF2-40B4-BE49-F238E27FC236}">
                <a16:creationId xmlns:a16="http://schemas.microsoft.com/office/drawing/2014/main" id="{FCADBEE1-D9C1-43B6-AAFC-98586C18FC5C}"/>
              </a:ext>
            </a:extLst>
          </p:cNvPr>
          <p:cNvSpPr>
            <a:spLocks noGrp="1"/>
          </p:cNvSpPr>
          <p:nvPr>
            <p:ph type="title"/>
          </p:nvPr>
        </p:nvSpPr>
        <p:spPr>
          <a:xfrm>
            <a:off x="628650" y="1098550"/>
            <a:ext cx="7886700" cy="1325563"/>
          </a:xfrm>
        </p:spPr>
        <p:txBody>
          <a:bodyPr lIns="0" tIns="0" rIns="0" bIns="0"/>
          <a:lstStyle/>
          <a:p>
            <a:pPr eaLnBrk="1" hangingPunct="1"/>
            <a:r>
              <a:rPr lang="en-GB" altLang="en-US"/>
              <a:t>Title slide (themed) here</a:t>
            </a:r>
          </a:p>
        </p:txBody>
      </p:sp>
      <p:pic>
        <p:nvPicPr>
          <p:cNvPr id="8195" name="Twinkl Logo">
            <a:extLst>
              <a:ext uri="{FF2B5EF4-FFF2-40B4-BE49-F238E27FC236}">
                <a16:creationId xmlns:a16="http://schemas.microsoft.com/office/drawing/2014/main" id="{8F9217DE-BE2C-40EC-AA0A-1B81788492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1">
            <a:extLst>
              <a:ext uri="{FF2B5EF4-FFF2-40B4-BE49-F238E27FC236}">
                <a16:creationId xmlns:a16="http://schemas.microsoft.com/office/drawing/2014/main" id="{5A9586EE-DFBF-492C-8A03-37AB04BCAB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4">
            <a:extLst>
              <a:ext uri="{FF2B5EF4-FFF2-40B4-BE49-F238E27FC236}">
                <a16:creationId xmlns:a16="http://schemas.microsoft.com/office/drawing/2014/main" id="{9225F580-84C7-4E35-B03F-AF2BFE8E89F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29100" y="6223000"/>
            <a:ext cx="6858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C784D85-4C91-42DD-9F97-F9E3F04E080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8C93034E-F5F9-4003-BF70-13E62ED58F5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DAD52BB8-EB87-4793-8BBC-48D8FA33D977}"/>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9221" name="Title 1">
            <a:extLst>
              <a:ext uri="{FF2B5EF4-FFF2-40B4-BE49-F238E27FC236}">
                <a16:creationId xmlns:a16="http://schemas.microsoft.com/office/drawing/2014/main" id="{EBE82A77-563E-4B0E-9E7E-0F9B1EEED4A9}"/>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9222" name="Content Placeholder 15">
            <a:extLst>
              <a:ext uri="{FF2B5EF4-FFF2-40B4-BE49-F238E27FC236}">
                <a16:creationId xmlns:a16="http://schemas.microsoft.com/office/drawing/2014/main" id="{34CE70F8-0B78-4863-8362-2E98F16ABDAC}"/>
              </a:ext>
            </a:extLst>
          </p:cNvPr>
          <p:cNvSpPr>
            <a:spLocks noGrp="1"/>
          </p:cNvSpPr>
          <p:nvPr>
            <p:ph idx="1"/>
          </p:nvPr>
        </p:nvSpPr>
        <p:spPr>
          <a:xfrm>
            <a:off x="628650" y="1127125"/>
            <a:ext cx="7886700" cy="1409700"/>
          </a:xfrm>
        </p:spPr>
        <p:txBody>
          <a:bodyPr/>
          <a:lstStyle/>
          <a:p>
            <a:pPr eaLnBrk="1" hangingPunct="1">
              <a:lnSpc>
                <a:spcPct val="100000"/>
              </a:lnSpc>
              <a:defRPr/>
            </a:pPr>
            <a:r>
              <a:rPr lang="en-GB" altLang="en-US" dirty="0">
                <a:solidFill>
                  <a:schemeClr val="tx1"/>
                </a:solidFill>
                <a:latin typeface="Twinkl" pitchFamily="2" charset="0"/>
              </a:rPr>
              <a:t>I can explain the message in the story Be My Guest.</a:t>
            </a:r>
          </a:p>
        </p:txBody>
      </p:sp>
      <p:sp>
        <p:nvSpPr>
          <p:cNvPr id="20" name="Content Placeholder 15">
            <a:extLst>
              <a:ext uri="{FF2B5EF4-FFF2-40B4-BE49-F238E27FC236}">
                <a16:creationId xmlns:a16="http://schemas.microsoft.com/office/drawing/2014/main" id="{A8745EBC-13C2-4C8A-8BF7-9D2DC1AA6B2C}"/>
              </a:ext>
            </a:extLst>
          </p:cNvPr>
          <p:cNvSpPr txBox="1">
            <a:spLocks/>
          </p:cNvSpPr>
          <p:nvPr/>
        </p:nvSpPr>
        <p:spPr>
          <a:xfrm>
            <a:off x="628650" y="3467100"/>
            <a:ext cx="7886700" cy="1409700"/>
          </a:xfrm>
          <a:prstGeom prst="rect">
            <a:avLst/>
          </a:prstGeom>
          <a:noFill/>
          <a:ln w="25400">
            <a:noFill/>
          </a:ln>
        </p:spPr>
        <p:txBody>
          <a:bodyPr lIns="180000" tIns="252000" rIns="252000" bIns="18000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10000"/>
              </a:lnSpc>
              <a:spcAft>
                <a:spcPts val="0"/>
              </a:spcAft>
              <a:defRPr/>
            </a:pPr>
            <a:r>
              <a:rPr lang="en-GB" dirty="0">
                <a:solidFill>
                  <a:schemeClr val="tx1"/>
                </a:solidFill>
                <a:latin typeface="Twinkl" pitchFamily="2" charset="0"/>
              </a:rPr>
              <a:t>I can tell you what making a sacrifice for someone means.</a:t>
            </a:r>
          </a:p>
          <a:p>
            <a:pPr fontAlgn="auto">
              <a:lnSpc>
                <a:spcPct val="110000"/>
              </a:lnSpc>
              <a:spcAft>
                <a:spcPts val="0"/>
              </a:spcAft>
              <a:defRPr/>
            </a:pPr>
            <a:r>
              <a:rPr lang="en-GB" dirty="0">
                <a:solidFill>
                  <a:schemeClr val="tx1"/>
                </a:solidFill>
                <a:latin typeface="Twinkl" pitchFamily="2" charset="0"/>
              </a:rPr>
              <a:t>I can tell you why it’s important to think of others, before yourself.</a:t>
            </a:r>
          </a:p>
          <a:p>
            <a:pPr fontAlgn="auto">
              <a:lnSpc>
                <a:spcPct val="110000"/>
              </a:lnSpc>
              <a:spcAft>
                <a:spcPts val="0"/>
              </a:spcAft>
              <a:defRPr/>
            </a:pPr>
            <a:r>
              <a:rPr lang="en-GB" dirty="0">
                <a:solidFill>
                  <a:schemeClr val="tx1"/>
                </a:solidFill>
                <a:latin typeface="Twinkl" pitchFamily="2" charset="0"/>
              </a:rPr>
              <a:t>I can say how the story can help me in my own life.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a:extLst>
              <a:ext uri="{FF2B5EF4-FFF2-40B4-BE49-F238E27FC236}">
                <a16:creationId xmlns:a16="http://schemas.microsoft.com/office/drawing/2014/main" id="{BFCEF640-065B-4D47-B2E9-A44095E4C4BE}"/>
              </a:ext>
            </a:extLst>
          </p:cNvPr>
          <p:cNvSpPr>
            <a:spLocks noGrp="1"/>
          </p:cNvSpPr>
          <p:nvPr>
            <p:ph type="title"/>
          </p:nvPr>
        </p:nvSpPr>
        <p:spPr>
          <a:xfrm>
            <a:off x="457200" y="485775"/>
            <a:ext cx="8220075" cy="1595438"/>
          </a:xfrm>
        </p:spPr>
        <p:txBody>
          <a:bodyPr/>
          <a:lstStyle/>
          <a:p>
            <a:pPr eaLnBrk="1" hangingPunct="1"/>
            <a:r>
              <a:rPr lang="en-GB" altLang="en-US" dirty="0">
                <a:latin typeface="Twinkl" pitchFamily="2" charset="0"/>
              </a:rPr>
              <a:t>Putting Others First</a:t>
            </a:r>
          </a:p>
        </p:txBody>
      </p:sp>
      <p:pic>
        <p:nvPicPr>
          <p:cNvPr id="10243" name="Talking Partners">
            <a:extLst>
              <a:ext uri="{FF2B5EF4-FFF2-40B4-BE49-F238E27FC236}">
                <a16:creationId xmlns:a16="http://schemas.microsoft.com/office/drawing/2014/main" id="{18E30DEC-70BC-466E-9AA7-1D6FF5B74A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80FC250E-41F9-44F9-937E-C0F7B1EA41F7}"/>
              </a:ext>
            </a:extLst>
          </p:cNvPr>
          <p:cNvSpPr/>
          <p:nvPr/>
        </p:nvSpPr>
        <p:spPr>
          <a:xfrm>
            <a:off x="755650" y="1905000"/>
            <a:ext cx="7632700" cy="4187825"/>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5" name="Picture 1">
            <a:extLst>
              <a:ext uri="{FF2B5EF4-FFF2-40B4-BE49-F238E27FC236}">
                <a16:creationId xmlns:a16="http://schemas.microsoft.com/office/drawing/2014/main" id="{7FF54C9C-33E1-4ABB-B7AF-4EAF88145CE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91869" y="2500313"/>
            <a:ext cx="3417888"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8F994CAD-B82F-4693-83D8-5C6A727C2BF6}"/>
              </a:ext>
            </a:extLst>
          </p:cNvPr>
          <p:cNvSpPr>
            <a:spLocks noChangeArrowheads="1"/>
          </p:cNvSpPr>
          <p:nvPr/>
        </p:nvSpPr>
        <p:spPr bwMode="auto">
          <a:xfrm>
            <a:off x="904875" y="2044700"/>
            <a:ext cx="71262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latin typeface="Twinkl" pitchFamily="2" charset="0"/>
              </a:rPr>
              <a:t>Have you ever given someone else your last sweet or chocolate, even though you really wanted to eat it? </a:t>
            </a:r>
          </a:p>
        </p:txBody>
      </p:sp>
      <p:sp>
        <p:nvSpPr>
          <p:cNvPr id="8" name="Rectangle 7">
            <a:extLst>
              <a:ext uri="{FF2B5EF4-FFF2-40B4-BE49-F238E27FC236}">
                <a16:creationId xmlns:a16="http://schemas.microsoft.com/office/drawing/2014/main" id="{D6566DAF-CBAF-4DBE-8E22-D2E943AAC85E}"/>
              </a:ext>
            </a:extLst>
          </p:cNvPr>
          <p:cNvSpPr>
            <a:spLocks noChangeArrowheads="1"/>
          </p:cNvSpPr>
          <p:nvPr/>
        </p:nvSpPr>
        <p:spPr bwMode="auto">
          <a:xfrm>
            <a:off x="904875" y="2800350"/>
            <a:ext cx="38869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Have you ever let someone else have a turn with a toy, even though you really wanted a turn yourself?</a:t>
            </a:r>
          </a:p>
        </p:txBody>
      </p:sp>
      <p:sp>
        <p:nvSpPr>
          <p:cNvPr id="9" name="Rectangle 8">
            <a:extLst>
              <a:ext uri="{FF2B5EF4-FFF2-40B4-BE49-F238E27FC236}">
                <a16:creationId xmlns:a16="http://schemas.microsoft.com/office/drawing/2014/main" id="{9B1B5678-CFE6-4BBA-B8FE-00430F049911}"/>
              </a:ext>
            </a:extLst>
          </p:cNvPr>
          <p:cNvSpPr>
            <a:spLocks noChangeArrowheads="1"/>
          </p:cNvSpPr>
          <p:nvPr/>
        </p:nvSpPr>
        <p:spPr bwMode="auto">
          <a:xfrm>
            <a:off x="904875" y="3832225"/>
            <a:ext cx="3657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Have you ever done something kind like this? Tell your partner what happened.</a:t>
            </a:r>
          </a:p>
        </p:txBody>
      </p:sp>
      <p:sp>
        <p:nvSpPr>
          <p:cNvPr id="10" name="Rectangle 9">
            <a:extLst>
              <a:ext uri="{FF2B5EF4-FFF2-40B4-BE49-F238E27FC236}">
                <a16:creationId xmlns:a16="http://schemas.microsoft.com/office/drawing/2014/main" id="{7B1B7DF3-8785-4491-986E-C9DD1C9C20B2}"/>
              </a:ext>
            </a:extLst>
          </p:cNvPr>
          <p:cNvSpPr>
            <a:spLocks noChangeArrowheads="1"/>
          </p:cNvSpPr>
          <p:nvPr/>
        </p:nvSpPr>
        <p:spPr bwMode="auto">
          <a:xfrm>
            <a:off x="904875" y="4865688"/>
            <a:ext cx="3657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latin typeface="Twinkl" pitchFamily="2" charset="0"/>
              </a:rPr>
              <a:t>How did it make you feel?</a:t>
            </a:r>
          </a:p>
        </p:txBody>
      </p:sp>
      <p:sp>
        <p:nvSpPr>
          <p:cNvPr id="11" name="Rectangle 10">
            <a:extLst>
              <a:ext uri="{FF2B5EF4-FFF2-40B4-BE49-F238E27FC236}">
                <a16:creationId xmlns:a16="http://schemas.microsoft.com/office/drawing/2014/main" id="{666A0AF4-B72A-451A-A285-7E6F75CE6E9B}"/>
              </a:ext>
            </a:extLst>
          </p:cNvPr>
          <p:cNvSpPr>
            <a:spLocks noChangeArrowheads="1"/>
          </p:cNvSpPr>
          <p:nvPr/>
        </p:nvSpPr>
        <p:spPr bwMode="auto">
          <a:xfrm>
            <a:off x="904875" y="5343525"/>
            <a:ext cx="3657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latin typeface="Twinkl" pitchFamily="2" charset="0"/>
              </a:rPr>
              <a:t>How do you think it made the other person feel?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a:extLst>
              <a:ext uri="{FF2B5EF4-FFF2-40B4-BE49-F238E27FC236}">
                <a16:creationId xmlns:a16="http://schemas.microsoft.com/office/drawing/2014/main" id="{37957669-C852-4E73-978B-6216897C82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Whole Class">
            <a:extLst>
              <a:ext uri="{FF2B5EF4-FFF2-40B4-BE49-F238E27FC236}">
                <a16:creationId xmlns:a16="http://schemas.microsoft.com/office/drawing/2014/main" id="{D256047F-0BD4-4A2E-8626-78A776FEF83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5">
            <a:extLst>
              <a:ext uri="{FF2B5EF4-FFF2-40B4-BE49-F238E27FC236}">
                <a16:creationId xmlns:a16="http://schemas.microsoft.com/office/drawing/2014/main" id="{3D8DACE7-8E87-42A2-8FE6-66018D881F3B}"/>
              </a:ext>
            </a:extLst>
          </p:cNvPr>
          <p:cNvSpPr>
            <a:spLocks noGrp="1"/>
          </p:cNvSpPr>
          <p:nvPr>
            <p:ph type="title"/>
          </p:nvPr>
        </p:nvSpPr>
        <p:spPr>
          <a:xfrm>
            <a:off x="4287838" y="1965325"/>
            <a:ext cx="3811587" cy="2311400"/>
          </a:xfrm>
        </p:spPr>
        <p:txBody>
          <a:bodyPr lIns="108000" tIns="108000" rIns="108000" bIns="108000">
            <a:spAutoFit/>
          </a:bodyPr>
          <a:lstStyle/>
          <a:p>
            <a:pPr algn="ctr" eaLnBrk="1" hangingPunct="1"/>
            <a:r>
              <a:rPr lang="en-GB" altLang="en-US" sz="7000" dirty="0">
                <a:solidFill>
                  <a:srgbClr val="3DCCC4"/>
                </a:solidFill>
                <a:latin typeface="Twinkl" pitchFamily="2" charset="0"/>
              </a:rPr>
              <a:t>Be My Guest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a:extLst>
              <a:ext uri="{FF2B5EF4-FFF2-40B4-BE49-F238E27FC236}">
                <a16:creationId xmlns:a16="http://schemas.microsoft.com/office/drawing/2014/main" id="{CD59CCE1-E81C-48AD-8447-94F91ED2527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Whole Class">
            <a:extLst>
              <a:ext uri="{FF2B5EF4-FFF2-40B4-BE49-F238E27FC236}">
                <a16:creationId xmlns:a16="http://schemas.microsoft.com/office/drawing/2014/main" id="{1DAD2AA9-E3C1-4373-9948-08A26D35BED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1">
            <a:extLst>
              <a:ext uri="{FF2B5EF4-FFF2-40B4-BE49-F238E27FC236}">
                <a16:creationId xmlns:a16="http://schemas.microsoft.com/office/drawing/2014/main" id="{F2552E7A-32F5-476A-B6F3-74614421D846}"/>
              </a:ext>
            </a:extLst>
          </p:cNvPr>
          <p:cNvSpPr txBox="1">
            <a:spLocks noChangeArrowheads="1"/>
          </p:cNvSpPr>
          <p:nvPr/>
        </p:nvSpPr>
        <p:spPr bwMode="auto">
          <a:xfrm>
            <a:off x="922338" y="1023938"/>
            <a:ext cx="68754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Prophet Muhammad (Peace Be Upon Him) asked Abu Talha to take a </a:t>
            </a:r>
            <a:br>
              <a:rPr lang="en-GB" altLang="en-US" sz="1600" dirty="0">
                <a:solidFill>
                  <a:schemeClr val="tx1"/>
                </a:solidFill>
                <a:latin typeface="Twinkl" pitchFamily="2" charset="0"/>
              </a:rPr>
            </a:br>
            <a:r>
              <a:rPr lang="en-GB" altLang="en-US" sz="1600" dirty="0">
                <a:solidFill>
                  <a:schemeClr val="tx1"/>
                </a:solidFill>
                <a:latin typeface="Twinkl" pitchFamily="2" charset="0"/>
              </a:rPr>
              <a:t>poor and very hungry man home, to feed him and look after him.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a:extLst>
              <a:ext uri="{FF2B5EF4-FFF2-40B4-BE49-F238E27FC236}">
                <a16:creationId xmlns:a16="http://schemas.microsoft.com/office/drawing/2014/main" id="{F47EF153-EF69-4034-8DC0-B3ADA510B40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Whole Class">
            <a:extLst>
              <a:ext uri="{FF2B5EF4-FFF2-40B4-BE49-F238E27FC236}">
                <a16:creationId xmlns:a16="http://schemas.microsoft.com/office/drawing/2014/main" id="{6DA7DAAF-E8C2-4557-8045-B6842A54100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5">
            <a:extLst>
              <a:ext uri="{FF2B5EF4-FFF2-40B4-BE49-F238E27FC236}">
                <a16:creationId xmlns:a16="http://schemas.microsoft.com/office/drawing/2014/main" id="{FC136349-BFFC-4817-9794-29E625A72037}"/>
              </a:ext>
            </a:extLst>
          </p:cNvPr>
          <p:cNvSpPr txBox="1">
            <a:spLocks noChangeArrowheads="1"/>
          </p:cNvSpPr>
          <p:nvPr/>
        </p:nvSpPr>
        <p:spPr bwMode="auto">
          <a:xfrm>
            <a:off x="922338" y="1023938"/>
            <a:ext cx="6756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Abu Talha returned home and told his wife what Prophet Muhammad (Peace Be Upon Him) had asked him to do. His wife told Abu Talha that sadly, they only had enough food for their children that night.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a:extLst>
              <a:ext uri="{FF2B5EF4-FFF2-40B4-BE49-F238E27FC236}">
                <a16:creationId xmlns:a16="http://schemas.microsoft.com/office/drawing/2014/main" id="{7FFA6785-0688-477B-9403-1B304511AA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Whole Class">
            <a:extLst>
              <a:ext uri="{FF2B5EF4-FFF2-40B4-BE49-F238E27FC236}">
                <a16:creationId xmlns:a16="http://schemas.microsoft.com/office/drawing/2014/main" id="{7D6830A1-2EC6-409B-A7DE-643619771EC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5">
            <a:extLst>
              <a:ext uri="{FF2B5EF4-FFF2-40B4-BE49-F238E27FC236}">
                <a16:creationId xmlns:a16="http://schemas.microsoft.com/office/drawing/2014/main" id="{94B0D0E5-3E52-4625-9D5B-28F9F643FB05}"/>
              </a:ext>
            </a:extLst>
          </p:cNvPr>
          <p:cNvSpPr txBox="1">
            <a:spLocks noChangeArrowheads="1"/>
          </p:cNvSpPr>
          <p:nvPr/>
        </p:nvSpPr>
        <p:spPr bwMode="auto">
          <a:xfrm>
            <a:off x="922338" y="1023938"/>
            <a:ext cx="687546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Abu Talha had to make a difficult decision and sent his children to </a:t>
            </a:r>
            <a:br>
              <a:rPr lang="en-GB" altLang="en-US" sz="1600" dirty="0">
                <a:solidFill>
                  <a:schemeClr val="tx1"/>
                </a:solidFill>
                <a:latin typeface="Twinkl" pitchFamily="2" charset="0"/>
              </a:rPr>
            </a:br>
            <a:r>
              <a:rPr lang="en-GB" altLang="en-US" sz="1600" dirty="0">
                <a:solidFill>
                  <a:schemeClr val="tx1"/>
                </a:solidFill>
                <a:latin typeface="Twinkl" pitchFamily="2" charset="0"/>
              </a:rPr>
              <a:t>bed. A meal was prepared for their visitor using the food that they had. </a:t>
            </a:r>
          </a:p>
          <a:p>
            <a:pPr eaLnBrk="1" hangingPunct="1">
              <a:lnSpc>
                <a:spcPct val="100000"/>
              </a:lnSpc>
              <a:spcBef>
                <a:spcPct val="0"/>
              </a:spcBef>
              <a:buFontTx/>
              <a:buNone/>
            </a:pPr>
            <a:r>
              <a:rPr lang="en-GB" altLang="en-US" sz="1600" dirty="0">
                <a:solidFill>
                  <a:schemeClr val="tx1"/>
                </a:solidFill>
                <a:latin typeface="Twinkl" pitchFamily="2" charset="0"/>
              </a:rPr>
              <a:t>To save the visitor from feeling sad, Abu Talha and his wife turned down the lamp so that he couldn’t see that they both had empty plates.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A513F106-FF7E-44C9-967C-7CC4E4AE17E6}"/>
              </a:ext>
            </a:extLst>
          </p:cNvPr>
          <p:cNvSpPr/>
          <p:nvPr/>
        </p:nvSpPr>
        <p:spPr>
          <a:xfrm>
            <a:off x="755650" y="2316163"/>
            <a:ext cx="7632700" cy="3776662"/>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1">
            <a:extLst>
              <a:ext uri="{FF2B5EF4-FFF2-40B4-BE49-F238E27FC236}">
                <a16:creationId xmlns:a16="http://schemas.microsoft.com/office/drawing/2014/main" id="{1C9FA605-8849-4841-8899-440D973F9296}"/>
              </a:ext>
            </a:extLst>
          </p:cNvPr>
          <p:cNvSpPr>
            <a:spLocks noGrp="1"/>
          </p:cNvSpPr>
          <p:nvPr>
            <p:ph type="title"/>
          </p:nvPr>
        </p:nvSpPr>
        <p:spPr>
          <a:xfrm>
            <a:off x="457200" y="485775"/>
            <a:ext cx="7383463" cy="1595438"/>
          </a:xfrm>
        </p:spPr>
        <p:txBody>
          <a:bodyPr rtlCol="0">
            <a:normAutofit fontScale="90000"/>
          </a:bodyPr>
          <a:lstStyle/>
          <a:p>
            <a:pPr eaLnBrk="1" fontAlgn="auto" hangingPunct="1">
              <a:spcAft>
                <a:spcPts val="0"/>
              </a:spcAft>
              <a:defRPr/>
            </a:pPr>
            <a:r>
              <a:rPr lang="en-GB" dirty="0">
                <a:latin typeface="Twinkl" pitchFamily="2" charset="0"/>
              </a:rPr>
              <a:t>Putting Others Before Yourself</a:t>
            </a:r>
          </a:p>
        </p:txBody>
      </p:sp>
      <p:pic>
        <p:nvPicPr>
          <p:cNvPr id="15364" name="Whole Class">
            <a:extLst>
              <a:ext uri="{FF2B5EF4-FFF2-40B4-BE49-F238E27FC236}">
                <a16:creationId xmlns:a16="http://schemas.microsoft.com/office/drawing/2014/main" id="{B28EE178-040A-4D22-ABE7-B549EA38F1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4">
            <a:extLst>
              <a:ext uri="{FF2B5EF4-FFF2-40B4-BE49-F238E27FC236}">
                <a16:creationId xmlns:a16="http://schemas.microsoft.com/office/drawing/2014/main" id="{4669518C-36B0-4B07-B5A3-63D3B624787C}"/>
              </a:ext>
            </a:extLst>
          </p:cNvPr>
          <p:cNvPicPr>
            <a:picLocks noChangeAspect="1"/>
          </p:cNvPicPr>
          <p:nvPr/>
        </p:nvPicPr>
        <p:blipFill>
          <a:blip r:embed="rId3">
            <a:extLst>
              <a:ext uri="{28A0092B-C50C-407E-A947-70E740481C1C}">
                <a14:useLocalDpi xmlns:a14="http://schemas.microsoft.com/office/drawing/2010/main" val="0"/>
              </a:ext>
            </a:extLst>
          </a:blip>
          <a:srcRect b="25076"/>
          <a:stretch>
            <a:fillRect/>
          </a:stretch>
        </p:blipFill>
        <p:spPr bwMode="auto">
          <a:xfrm>
            <a:off x="909638" y="1970088"/>
            <a:ext cx="1992312" cy="412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7D90E24D-F07F-4AFE-9B36-B76F9257ABCE}"/>
              </a:ext>
            </a:extLst>
          </p:cNvPr>
          <p:cNvSpPr txBox="1">
            <a:spLocks noChangeArrowheads="1"/>
          </p:cNvSpPr>
          <p:nvPr/>
        </p:nvSpPr>
        <p:spPr bwMode="auto">
          <a:xfrm>
            <a:off x="2969121" y="2598738"/>
            <a:ext cx="48244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How did Abu Talha put the poor man’s needs before the needs of himself and his family?</a:t>
            </a:r>
          </a:p>
        </p:txBody>
      </p:sp>
      <p:sp>
        <p:nvSpPr>
          <p:cNvPr id="8" name="TextBox 7">
            <a:extLst>
              <a:ext uri="{FF2B5EF4-FFF2-40B4-BE49-F238E27FC236}">
                <a16:creationId xmlns:a16="http://schemas.microsoft.com/office/drawing/2014/main" id="{C41F392D-9CDE-43CD-81AB-932C6C06151D}"/>
              </a:ext>
            </a:extLst>
          </p:cNvPr>
          <p:cNvSpPr txBox="1">
            <a:spLocks noChangeArrowheads="1"/>
          </p:cNvSpPr>
          <p:nvPr/>
        </p:nvSpPr>
        <p:spPr bwMode="auto">
          <a:xfrm>
            <a:off x="2969121" y="3521075"/>
            <a:ext cx="4824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What did Abu Talha sacrifice?</a:t>
            </a:r>
          </a:p>
        </p:txBody>
      </p:sp>
      <p:sp>
        <p:nvSpPr>
          <p:cNvPr id="9" name="TextBox 8">
            <a:extLst>
              <a:ext uri="{FF2B5EF4-FFF2-40B4-BE49-F238E27FC236}">
                <a16:creationId xmlns:a16="http://schemas.microsoft.com/office/drawing/2014/main" id="{127FBA83-0F3C-491E-9382-A4605EDE3928}"/>
              </a:ext>
            </a:extLst>
          </p:cNvPr>
          <p:cNvSpPr txBox="1">
            <a:spLocks noChangeArrowheads="1"/>
          </p:cNvSpPr>
          <p:nvPr/>
        </p:nvSpPr>
        <p:spPr bwMode="auto">
          <a:xfrm>
            <a:off x="2969121" y="4044950"/>
            <a:ext cx="3339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How do you think Abu Talha’s sacrifice made other people in the story feel?</a:t>
            </a:r>
          </a:p>
        </p:txBody>
      </p:sp>
      <p:pic>
        <p:nvPicPr>
          <p:cNvPr id="15369" name="Picture 9">
            <a:extLst>
              <a:ext uri="{FF2B5EF4-FFF2-40B4-BE49-F238E27FC236}">
                <a16:creationId xmlns:a16="http://schemas.microsoft.com/office/drawing/2014/main" id="{70A9D500-D9CD-4C91-88A3-BE56447F4349}"/>
              </a:ext>
            </a:extLst>
          </p:cNvPr>
          <p:cNvPicPr>
            <a:picLocks noChangeAspect="1"/>
          </p:cNvPicPr>
          <p:nvPr/>
        </p:nvPicPr>
        <p:blipFill>
          <a:blip r:embed="rId4">
            <a:extLst>
              <a:ext uri="{28A0092B-C50C-407E-A947-70E740481C1C}">
                <a14:useLocalDpi xmlns:a14="http://schemas.microsoft.com/office/drawing/2010/main" val="0"/>
              </a:ext>
            </a:extLst>
          </a:blip>
          <a:srcRect r="22005" b="18652"/>
          <a:stretch>
            <a:fillRect/>
          </a:stretch>
        </p:blipFill>
        <p:spPr bwMode="auto">
          <a:xfrm>
            <a:off x="6248400" y="3314700"/>
            <a:ext cx="21336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85F1534-C588-42A5-AC57-40BA87D1A5E9}"/>
              </a:ext>
            </a:extLst>
          </p:cNvPr>
          <p:cNvSpPr>
            <a:spLocks noGrp="1"/>
          </p:cNvSpPr>
          <p:nvPr>
            <p:ph type="title"/>
          </p:nvPr>
        </p:nvSpPr>
        <p:spPr>
          <a:xfrm>
            <a:off x="457200" y="485775"/>
            <a:ext cx="8220075" cy="1595438"/>
          </a:xfrm>
        </p:spPr>
        <p:txBody>
          <a:bodyPr/>
          <a:lstStyle/>
          <a:p>
            <a:pPr eaLnBrk="1" hangingPunct="1"/>
            <a:r>
              <a:rPr lang="en-GB" altLang="en-US" dirty="0">
                <a:latin typeface="Twinkl" pitchFamily="2" charset="0"/>
              </a:rPr>
              <a:t>Be My Guest Activity</a:t>
            </a:r>
          </a:p>
        </p:txBody>
      </p:sp>
      <p:pic>
        <p:nvPicPr>
          <p:cNvPr id="16387" name="Pairs">
            <a:extLst>
              <a:ext uri="{FF2B5EF4-FFF2-40B4-BE49-F238E27FC236}">
                <a16:creationId xmlns:a16="http://schemas.microsoft.com/office/drawing/2014/main" id="{147D578A-DBC1-4742-885F-E7BC7C69121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453C9840-ED0E-4218-B97E-E2BC8CE9918E}"/>
              </a:ext>
            </a:extLst>
          </p:cNvPr>
          <p:cNvSpPr/>
          <p:nvPr/>
        </p:nvSpPr>
        <p:spPr>
          <a:xfrm>
            <a:off x="755650" y="1854200"/>
            <a:ext cx="7632700" cy="4238625"/>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 name="Picture 1">
            <a:extLst>
              <a:ext uri="{FF2B5EF4-FFF2-40B4-BE49-F238E27FC236}">
                <a16:creationId xmlns:a16="http://schemas.microsoft.com/office/drawing/2014/main" id="{A8344AF5-625B-4D37-9605-3115D5C73ADA}"/>
              </a:ext>
            </a:extLst>
          </p:cNvPr>
          <p:cNvPicPr>
            <a:picLocks noChangeAspect="1"/>
          </p:cNvPicPr>
          <p:nvPr/>
        </p:nvPicPr>
        <p:blipFill>
          <a:blip r:embed="rId3"/>
          <a:stretch>
            <a:fillRect/>
          </a:stretch>
        </p:blipFill>
        <p:spPr>
          <a:xfrm>
            <a:off x="3143250" y="1952625"/>
            <a:ext cx="2857500" cy="4041775"/>
          </a:xfrm>
          <a:prstGeom prst="rect">
            <a:avLst/>
          </a:prstGeom>
          <a:effectLst>
            <a:outerShdw blurRad="50800" dist="38100" dir="13500000" algn="br" rotWithShape="0">
              <a:prstClr val="black">
                <a:alpha val="40000"/>
              </a:prst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E391F-1F1C-44CB-B80B-487FC2C60EEC}"/>
              </a:ext>
            </a:extLst>
          </p:cNvPr>
          <p:cNvSpPr>
            <a:spLocks noGrp="1"/>
          </p:cNvSpPr>
          <p:nvPr>
            <p:ph type="title"/>
          </p:nvPr>
        </p:nvSpPr>
        <p:spPr>
          <a:xfrm>
            <a:off x="457200" y="485775"/>
            <a:ext cx="7246938" cy="1595438"/>
          </a:xfrm>
        </p:spPr>
        <p:txBody>
          <a:bodyPr rtlCol="0">
            <a:normAutofit/>
          </a:bodyPr>
          <a:lstStyle/>
          <a:p>
            <a:pPr eaLnBrk="1" fontAlgn="auto" hangingPunct="1">
              <a:spcAft>
                <a:spcPts val="0"/>
              </a:spcAft>
              <a:defRPr/>
            </a:pPr>
            <a:r>
              <a:rPr lang="en-GB" dirty="0">
                <a:latin typeface="Twinkl" pitchFamily="2" charset="0"/>
              </a:rPr>
              <a:t>How Can The Story Help Us?</a:t>
            </a:r>
          </a:p>
        </p:txBody>
      </p:sp>
      <p:pic>
        <p:nvPicPr>
          <p:cNvPr id="17411" name="Whole Class">
            <a:extLst>
              <a:ext uri="{FF2B5EF4-FFF2-40B4-BE49-F238E27FC236}">
                <a16:creationId xmlns:a16="http://schemas.microsoft.com/office/drawing/2014/main" id="{42BC61CB-8B00-4E79-8F6F-4F0593212A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63C0DF76-F483-4972-A655-DA6DD6BF8979}"/>
              </a:ext>
            </a:extLst>
          </p:cNvPr>
          <p:cNvSpPr/>
          <p:nvPr/>
        </p:nvSpPr>
        <p:spPr>
          <a:xfrm>
            <a:off x="755650" y="3208338"/>
            <a:ext cx="7632700" cy="2884487"/>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3" name="Rectangle 5">
            <a:extLst>
              <a:ext uri="{FF2B5EF4-FFF2-40B4-BE49-F238E27FC236}">
                <a16:creationId xmlns:a16="http://schemas.microsoft.com/office/drawing/2014/main" id="{2F60B285-C5F5-40A3-AB55-BB1289A24799}"/>
              </a:ext>
            </a:extLst>
          </p:cNvPr>
          <p:cNvSpPr>
            <a:spLocks noChangeArrowheads="1"/>
          </p:cNvSpPr>
          <p:nvPr/>
        </p:nvSpPr>
        <p:spPr bwMode="auto">
          <a:xfrm>
            <a:off x="2901950" y="2081213"/>
            <a:ext cx="54864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Think of a time when someone has put what you wanted before what they wanted. </a:t>
            </a:r>
          </a:p>
          <a:p>
            <a:pPr eaLnBrk="1" hangingPunct="1">
              <a:lnSpc>
                <a:spcPct val="100000"/>
              </a:lnSpc>
              <a:spcBef>
                <a:spcPct val="0"/>
              </a:spcBef>
              <a:buFontTx/>
              <a:buNone/>
            </a:pPr>
            <a:r>
              <a:rPr lang="en-US" altLang="en-US" dirty="0">
                <a:solidFill>
                  <a:schemeClr val="tx1"/>
                </a:solidFill>
                <a:latin typeface="Twinkl" pitchFamily="2" charset="0"/>
              </a:rPr>
              <a:t>What did they do and how did it make you feel?</a:t>
            </a:r>
          </a:p>
        </p:txBody>
      </p:sp>
      <p:pic>
        <p:nvPicPr>
          <p:cNvPr id="17414" name="Picture 6">
            <a:extLst>
              <a:ext uri="{FF2B5EF4-FFF2-40B4-BE49-F238E27FC236}">
                <a16:creationId xmlns:a16="http://schemas.microsoft.com/office/drawing/2014/main" id="{EAB3DF95-8772-4794-A093-72F8CE42B6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978025"/>
            <a:ext cx="2343150"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a:extLst>
              <a:ext uri="{FF2B5EF4-FFF2-40B4-BE49-F238E27FC236}">
                <a16:creationId xmlns:a16="http://schemas.microsoft.com/office/drawing/2014/main" id="{ABFE05C3-A87D-4F65-B779-0A5B62AFF8C7}"/>
              </a:ext>
            </a:extLst>
          </p:cNvPr>
          <p:cNvGrpSpPr>
            <a:grpSpLocks/>
          </p:cNvGrpSpPr>
          <p:nvPr/>
        </p:nvGrpSpPr>
        <p:grpSpPr bwMode="auto">
          <a:xfrm>
            <a:off x="3246438" y="3384550"/>
            <a:ext cx="5197475" cy="2706688"/>
            <a:chOff x="3246167" y="3384356"/>
            <a:chExt cx="5197442" cy="2706390"/>
          </a:xfrm>
        </p:grpSpPr>
        <p:pic>
          <p:nvPicPr>
            <p:cNvPr id="17416" name="Picture 7">
              <a:extLst>
                <a:ext uri="{FF2B5EF4-FFF2-40B4-BE49-F238E27FC236}">
                  <a16:creationId xmlns:a16="http://schemas.microsoft.com/office/drawing/2014/main" id="{763240D9-0D0A-4D06-8CE5-B79C59ABA236}"/>
                </a:ext>
              </a:extLst>
            </p:cNvPr>
            <p:cNvPicPr>
              <a:picLocks noChangeAspect="1"/>
            </p:cNvPicPr>
            <p:nvPr/>
          </p:nvPicPr>
          <p:blipFill>
            <a:blip r:embed="rId4">
              <a:extLst>
                <a:ext uri="{28A0092B-C50C-407E-A947-70E740481C1C}">
                  <a14:useLocalDpi xmlns:a14="http://schemas.microsoft.com/office/drawing/2010/main" val="0"/>
                </a:ext>
              </a:extLst>
            </a:blip>
            <a:srcRect l="42935" r="23196" b="31512"/>
            <a:stretch>
              <a:fillRect/>
            </a:stretch>
          </p:blipFill>
          <p:spPr bwMode="auto">
            <a:xfrm>
              <a:off x="6517893" y="3384356"/>
              <a:ext cx="1925716" cy="2706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loud Callout 8">
              <a:extLst>
                <a:ext uri="{FF2B5EF4-FFF2-40B4-BE49-F238E27FC236}">
                  <a16:creationId xmlns:a16="http://schemas.microsoft.com/office/drawing/2014/main" id="{77C55273-4CD1-4A3B-9EDA-8E8CFCD68CCF}"/>
                </a:ext>
              </a:extLst>
            </p:cNvPr>
            <p:cNvSpPr/>
            <p:nvPr/>
          </p:nvSpPr>
          <p:spPr>
            <a:xfrm>
              <a:off x="3246167" y="3971666"/>
              <a:ext cx="2497121" cy="1787328"/>
            </a:xfrm>
            <a:prstGeom prst="cloudCallout">
              <a:avLst>
                <a:gd name="adj1" fmla="val 90353"/>
                <a:gd name="adj2" fmla="val -31338"/>
              </a:avLst>
            </a:prstGeom>
            <a:solidFill>
              <a:schemeClr val="bg1"/>
            </a:solidFill>
            <a:ln>
              <a:solidFill>
                <a:srgbClr val="7C9DB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latin typeface="Twinkl" pitchFamily="2" charset="0"/>
              </a:endParaRPr>
            </a:p>
          </p:txBody>
        </p:sp>
        <p:sp>
          <p:nvSpPr>
            <p:cNvPr id="17418" name="Rectangle 9">
              <a:extLst>
                <a:ext uri="{FF2B5EF4-FFF2-40B4-BE49-F238E27FC236}">
                  <a16:creationId xmlns:a16="http://schemas.microsoft.com/office/drawing/2014/main" id="{16C6066D-8CC5-4541-8B01-510F92E76E77}"/>
                </a:ext>
              </a:extLst>
            </p:cNvPr>
            <p:cNvSpPr>
              <a:spLocks noChangeArrowheads="1"/>
            </p:cNvSpPr>
            <p:nvPr/>
          </p:nvSpPr>
          <p:spPr bwMode="auto">
            <a:xfrm>
              <a:off x="3596401" y="4386940"/>
              <a:ext cx="1746319" cy="923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latin typeface="Twinkl" pitchFamily="2" charset="0"/>
                </a:rPr>
                <a:t>What could you do to help other people?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05993C14-69C8-4264-A336-8D6B438770B8}"/>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254A602C-9E1E-4622-BDF0-AD00FB672CD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8436" name="Title 1">
            <a:extLst>
              <a:ext uri="{FF2B5EF4-FFF2-40B4-BE49-F238E27FC236}">
                <a16:creationId xmlns:a16="http://schemas.microsoft.com/office/drawing/2014/main" id="{5E8389CD-3FF7-4BF4-A022-8B4A3ECBAA79}"/>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Twinkl" pitchFamily="2" charset="0"/>
              </a:rPr>
              <a:t>Success Criteria</a:t>
            </a:r>
          </a:p>
        </p:txBody>
      </p:sp>
      <p:sp>
        <p:nvSpPr>
          <p:cNvPr id="18437" name="Title 1">
            <a:extLst>
              <a:ext uri="{FF2B5EF4-FFF2-40B4-BE49-F238E27FC236}">
                <a16:creationId xmlns:a16="http://schemas.microsoft.com/office/drawing/2014/main" id="{908DB4E7-5685-44C3-8487-9C33E51B9D3A}"/>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dirty="0">
                <a:solidFill>
                  <a:schemeClr val="tx1"/>
                </a:solidFill>
                <a:latin typeface="Twinkl" pitchFamily="2" charset="0"/>
              </a:rPr>
              <a:t>Aim</a:t>
            </a:r>
          </a:p>
        </p:txBody>
      </p:sp>
      <p:sp>
        <p:nvSpPr>
          <p:cNvPr id="18438" name="Content Placeholder 15">
            <a:extLst>
              <a:ext uri="{FF2B5EF4-FFF2-40B4-BE49-F238E27FC236}">
                <a16:creationId xmlns:a16="http://schemas.microsoft.com/office/drawing/2014/main" id="{7B48CE43-0587-4999-9414-B5D4FBF4EC1E}"/>
              </a:ext>
            </a:extLst>
          </p:cNvPr>
          <p:cNvSpPr>
            <a:spLocks noGrp="1"/>
          </p:cNvSpPr>
          <p:nvPr>
            <p:ph idx="1"/>
          </p:nvPr>
        </p:nvSpPr>
        <p:spPr>
          <a:xfrm>
            <a:off x="628650" y="1127125"/>
            <a:ext cx="7886700" cy="1409700"/>
          </a:xfrm>
        </p:spPr>
        <p:txBody>
          <a:bodyPr/>
          <a:lstStyle/>
          <a:p>
            <a:pPr eaLnBrk="1" hangingPunct="1">
              <a:lnSpc>
                <a:spcPct val="100000"/>
              </a:lnSpc>
            </a:pPr>
            <a:r>
              <a:rPr lang="en-GB" altLang="en-US" dirty="0">
                <a:latin typeface="Twinkl" pitchFamily="2" charset="0"/>
              </a:rPr>
              <a:t>I can explain the message in the story Be My Guest.</a:t>
            </a:r>
          </a:p>
        </p:txBody>
      </p:sp>
      <p:sp>
        <p:nvSpPr>
          <p:cNvPr id="20" name="Content Placeholder 15">
            <a:extLst>
              <a:ext uri="{FF2B5EF4-FFF2-40B4-BE49-F238E27FC236}">
                <a16:creationId xmlns:a16="http://schemas.microsoft.com/office/drawing/2014/main" id="{48D54432-8D3F-4AAE-8BFA-39CFAF1210E1}"/>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10000"/>
              </a:lnSpc>
              <a:spcAft>
                <a:spcPts val="0"/>
              </a:spcAft>
              <a:defRPr/>
            </a:pPr>
            <a:r>
              <a:rPr lang="en-GB" dirty="0">
                <a:latin typeface="Twinkl" pitchFamily="2" charset="0"/>
              </a:rPr>
              <a:t>I can tell you what making </a:t>
            </a:r>
            <a:r>
              <a:rPr lang="en-GB" dirty="0">
                <a:solidFill>
                  <a:schemeClr val="tx1"/>
                </a:solidFill>
                <a:latin typeface="Twinkl" pitchFamily="2" charset="0"/>
              </a:rPr>
              <a:t>a sacrifice for someone means.</a:t>
            </a:r>
          </a:p>
          <a:p>
            <a:pPr fontAlgn="auto">
              <a:lnSpc>
                <a:spcPct val="110000"/>
              </a:lnSpc>
              <a:spcAft>
                <a:spcPts val="0"/>
              </a:spcAft>
              <a:defRPr/>
            </a:pPr>
            <a:r>
              <a:rPr lang="en-GB" dirty="0">
                <a:latin typeface="Twinkl" pitchFamily="2" charset="0"/>
              </a:rPr>
              <a:t>I can tell you why it’s important to think of others, before yourself.</a:t>
            </a:r>
          </a:p>
          <a:p>
            <a:pPr fontAlgn="auto">
              <a:lnSpc>
                <a:spcPct val="110000"/>
              </a:lnSpc>
              <a:spcAft>
                <a:spcPts val="0"/>
              </a:spcAft>
              <a:defRPr/>
            </a:pPr>
            <a:r>
              <a:rPr lang="en-GB" dirty="0">
                <a:latin typeface="Twinkl" pitchFamily="2" charset="0"/>
              </a:rPr>
              <a:t>I can say how the story can help me in my own life.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1005</TotalTime>
  <Words>447</Words>
  <Application>Microsoft Office PowerPoint</Application>
  <PresentationFormat>On-screen Show (4:3)</PresentationFormat>
  <Paragraphs>41</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Roboto</vt:lpstr>
      <vt:lpstr>Arial</vt:lpstr>
      <vt:lpstr>Twinkl</vt:lpstr>
      <vt:lpstr>BPreplay</vt:lpstr>
      <vt:lpstr>Sassoon Infant Rg</vt:lpstr>
      <vt:lpstr>Calibri</vt:lpstr>
      <vt:lpstr>Sassoon Infant Md</vt:lpstr>
      <vt:lpstr>Office Theme</vt:lpstr>
      <vt:lpstr>RE</vt:lpstr>
      <vt:lpstr>Title slide (themed) here</vt:lpstr>
      <vt:lpstr>PowerPoint Presentation</vt:lpstr>
      <vt:lpstr>Putting Others First</vt:lpstr>
      <vt:lpstr>Be My Guest</vt:lpstr>
      <vt:lpstr>PowerPoint Presentation</vt:lpstr>
      <vt:lpstr>PowerPoint Presentation</vt:lpstr>
      <vt:lpstr>PowerPoint Presentation</vt:lpstr>
      <vt:lpstr>Putting Others Before Yourself</vt:lpstr>
      <vt:lpstr>Be My Guest Activity</vt:lpstr>
      <vt:lpstr>How Can The Story Help Us?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Smith, Joe</cp:lastModifiedBy>
  <cp:revision>81</cp:revision>
  <dcterms:created xsi:type="dcterms:W3CDTF">2014-10-01T16:09:27Z</dcterms:created>
  <dcterms:modified xsi:type="dcterms:W3CDTF">2021-02-09T15:23:12Z</dcterms:modified>
</cp:coreProperties>
</file>